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embeddedFontLst>
    <p:embeddedFont>
      <p:font typeface="Open Sans Bold Italics" charset="1" panose="020B0806030504020204"/>
      <p:regular r:id="rId31"/>
    </p:embeddedFont>
    <p:embeddedFont>
      <p:font typeface="Aileron" charset="1" panose="00000500000000000000"/>
      <p:regular r:id="rId32"/>
    </p:embeddedFont>
    <p:embeddedFont>
      <p:font typeface="Poppins Bold Italics" charset="1" panose="00000800000000000000"/>
      <p:regular r:id="rId33"/>
    </p:embeddedFont>
    <p:embeddedFont>
      <p:font typeface="Open Sans Italics" charset="1" panose="020B0606030504020204"/>
      <p:regular r:id="rId34"/>
    </p:embeddedFont>
    <p:embeddedFont>
      <p:font typeface="Poppins Italics" charset="1" panose="00000500000000000000"/>
      <p:regular r:id="rId35"/>
    </p:embeddedFont>
    <p:embeddedFont>
      <p:font typeface="Poppins Light Italics" charset="1" panose="00000400000000000000"/>
      <p:regular r:id="rId36"/>
    </p:embeddedFont>
    <p:embeddedFont>
      <p:font typeface="League Gothic" charset="1" panose="00000500000000000000"/>
      <p:regular r:id="rId37"/>
    </p:embeddedFont>
    <p:embeddedFont>
      <p:font typeface="League Gothic Italics" charset="1" panose="00000500000000000000"/>
      <p:regular r:id="rId38"/>
    </p:embeddedFont>
    <p:embeddedFont>
      <p:font typeface="Poppins Light" charset="1" panose="00000400000000000000"/>
      <p:regular r:id="rId39"/>
    </p:embeddedFont>
    <p:embeddedFont>
      <p:font typeface="Open Sans Bold" charset="1" panose="020B0806030504020204"/>
      <p:regular r:id="rId40"/>
    </p:embeddedFont>
    <p:embeddedFont>
      <p:font typeface="Poppins Bold" charset="1" panose="00000800000000000000"/>
      <p:regular r:id="rId41"/>
    </p:embeddedFont>
    <p:embeddedFont>
      <p:font typeface="Poppins" charset="1" panose="00000500000000000000"/>
      <p:regular r:id="rId42"/>
    </p:embeddedFont>
    <p:embeddedFont>
      <p:font typeface="Open Sans Extra Bold" charset="1" panose="020B0906030804020204"/>
      <p:regular r:id="rId43"/>
    </p:embeddedFont>
    <p:embeddedFont>
      <p:font typeface="Glacial Indifference Bold" charset="1" panose="0000080000000000000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svg" Type="http://schemas.openxmlformats.org/officeDocument/2006/relationships/image"/><Relationship Id="rId11" Target="../media/image36.png" Type="http://schemas.openxmlformats.org/officeDocument/2006/relationships/image"/><Relationship Id="rId12" Target="../media/image37.svg" Type="http://schemas.openxmlformats.org/officeDocument/2006/relationships/image"/><Relationship Id="rId13" Target="../media/image38.png" Type="http://schemas.openxmlformats.org/officeDocument/2006/relationships/image"/><Relationship Id="rId14" Target="../media/image9.png" Type="http://schemas.openxmlformats.org/officeDocument/2006/relationships/image"/><Relationship Id="rId15" Target="../media/image39.jpeg" Type="http://schemas.openxmlformats.org/officeDocument/2006/relationships/image"/><Relationship Id="rId2" Target="../media/image1.jpe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5.png" Type="http://schemas.openxmlformats.org/officeDocument/2006/relationships/image"/><Relationship Id="rId6" Target="../media/image2.png" Type="http://schemas.openxmlformats.org/officeDocument/2006/relationships/image"/><Relationship Id="rId7" Target="../media/image25.jpeg" Type="http://schemas.openxmlformats.org/officeDocument/2006/relationships/image"/><Relationship Id="rId8" Target="../media/image33.pn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svg" Type="http://schemas.openxmlformats.org/officeDocument/2006/relationships/image"/><Relationship Id="rId12" Target="../media/image41.jpeg" Type="http://schemas.openxmlformats.org/officeDocument/2006/relationships/image"/><Relationship Id="rId13" Target="../media/image42.png" Type="http://schemas.openxmlformats.org/officeDocument/2006/relationships/image"/><Relationship Id="rId14" Target="../media/image43.jpeg" Type="http://schemas.openxmlformats.org/officeDocument/2006/relationships/image"/><Relationship Id="rId15" Target="../media/image44.png" Type="http://schemas.openxmlformats.org/officeDocument/2006/relationships/image"/><Relationship Id="rId16" Target="../media/image45.svg" Type="http://schemas.openxmlformats.org/officeDocument/2006/relationships/image"/><Relationship Id="rId17" Target="../media/image46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40.png" Type="http://schemas.openxmlformats.org/officeDocument/2006/relationships/image"/><Relationship Id="rId6" Target="../media/image25.jpeg" Type="http://schemas.openxmlformats.org/officeDocument/2006/relationships/image"/><Relationship Id="rId7" Target="../media/image33.pn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5.jpe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svg" Type="http://schemas.openxmlformats.org/officeDocument/2006/relationships/image"/><Relationship Id="rId12" Target="../media/image38.png" Type="http://schemas.openxmlformats.org/officeDocument/2006/relationships/image"/><Relationship Id="rId2" Target="../media/image1.jpeg" Type="http://schemas.openxmlformats.org/officeDocument/2006/relationships/image"/><Relationship Id="rId3" Target="../media/image9.png" Type="http://schemas.openxmlformats.org/officeDocument/2006/relationships/image"/><Relationship Id="rId4" Target="../media/image2.png" Type="http://schemas.openxmlformats.org/officeDocument/2006/relationships/image"/><Relationship Id="rId5" Target="../media/image47.png" Type="http://schemas.openxmlformats.org/officeDocument/2006/relationships/image"/><Relationship Id="rId6" Target="../media/image25.jpeg" Type="http://schemas.openxmlformats.org/officeDocument/2006/relationships/image"/><Relationship Id="rId7" Target="../media/image33.pn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49.jpeg" Type="http://schemas.openxmlformats.org/officeDocument/2006/relationships/image"/><Relationship Id="rId12" Target="../media/image50.jpeg" Type="http://schemas.openxmlformats.org/officeDocument/2006/relationships/image"/><Relationship Id="rId13" Target="../media/image51.png" Type="http://schemas.openxmlformats.org/officeDocument/2006/relationships/image"/><Relationship Id="rId2" Target="../media/image1.jpeg" Type="http://schemas.openxmlformats.org/officeDocument/2006/relationships/image"/><Relationship Id="rId3" Target="../media/image48.png" Type="http://schemas.openxmlformats.org/officeDocument/2006/relationships/image"/><Relationship Id="rId4" Target="../media/image2.png" Type="http://schemas.openxmlformats.org/officeDocument/2006/relationships/image"/><Relationship Id="rId5" Target="../media/image25.jpeg" Type="http://schemas.openxmlformats.org/officeDocument/2006/relationships/image"/><Relationship Id="rId6" Target="../media/image33.pn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53.jpeg" Type="http://schemas.openxmlformats.org/officeDocument/2006/relationships/image"/><Relationship Id="rId12" Target="../media/image13.jpeg" Type="http://schemas.openxmlformats.org/officeDocument/2006/relationships/image"/><Relationship Id="rId13" Target="../media/image54.jpe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52.png" Type="http://schemas.openxmlformats.org/officeDocument/2006/relationships/image"/><Relationship Id="rId5" Target="../media/image25.jpeg" Type="http://schemas.openxmlformats.org/officeDocument/2006/relationships/image"/><Relationship Id="rId6" Target="../media/image33.pn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56.jpeg" Type="http://schemas.openxmlformats.org/officeDocument/2006/relationships/image"/><Relationship Id="rId12" Target="../media/image9.png" Type="http://schemas.openxmlformats.org/officeDocument/2006/relationships/image"/><Relationship Id="rId13" Target="../media/image57.jpeg" Type="http://schemas.openxmlformats.org/officeDocument/2006/relationships/image"/><Relationship Id="rId14" Target="../media/image58.jpeg" Type="http://schemas.openxmlformats.org/officeDocument/2006/relationships/image"/><Relationship Id="rId15" Target="../media/image59.jpeg" Type="http://schemas.openxmlformats.org/officeDocument/2006/relationships/image"/><Relationship Id="rId16" Target="../media/image60.png" Type="http://schemas.openxmlformats.org/officeDocument/2006/relationships/image"/><Relationship Id="rId17" Target="../media/image61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55.png" Type="http://schemas.openxmlformats.org/officeDocument/2006/relationships/image"/><Relationship Id="rId5" Target="../media/image25.jpeg" Type="http://schemas.openxmlformats.org/officeDocument/2006/relationships/image"/><Relationship Id="rId6" Target="../media/image33.pn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66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62.png" Type="http://schemas.openxmlformats.org/officeDocument/2006/relationships/image"/><Relationship Id="rId5" Target="../media/image63.jpeg" Type="http://schemas.openxmlformats.org/officeDocument/2006/relationships/image"/><Relationship Id="rId6" Target="../media/image64.png" Type="http://schemas.openxmlformats.org/officeDocument/2006/relationships/image"/><Relationship Id="rId7" Target="../media/image65.svg" Type="http://schemas.openxmlformats.org/officeDocument/2006/relationships/image"/><Relationship Id="rId8" Target="../media/image44.png" Type="http://schemas.openxmlformats.org/officeDocument/2006/relationships/image"/><Relationship Id="rId9" Target="../media/image4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png" Type="http://schemas.openxmlformats.org/officeDocument/2006/relationships/image"/><Relationship Id="rId11" Target="../media/image46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67.png" Type="http://schemas.openxmlformats.org/officeDocument/2006/relationships/image"/><Relationship Id="rId5" Target="../media/image63.jpeg" Type="http://schemas.openxmlformats.org/officeDocument/2006/relationships/image"/><Relationship Id="rId6" Target="../media/image64.png" Type="http://schemas.openxmlformats.org/officeDocument/2006/relationships/image"/><Relationship Id="rId7" Target="../media/image65.svg" Type="http://schemas.openxmlformats.org/officeDocument/2006/relationships/image"/><Relationship Id="rId8" Target="../media/image44.png" Type="http://schemas.openxmlformats.org/officeDocument/2006/relationships/image"/><Relationship Id="rId9" Target="../media/image45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8.png" Type="http://schemas.openxmlformats.org/officeDocument/2006/relationships/image"/><Relationship Id="rId4" Target="../media/image2.png" Type="http://schemas.openxmlformats.org/officeDocument/2006/relationships/image"/><Relationship Id="rId5" Target="../media/image69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0.png" Type="http://schemas.openxmlformats.org/officeDocument/2006/relationships/image"/><Relationship Id="rId4" Target="../media/image2.png" Type="http://schemas.openxmlformats.org/officeDocument/2006/relationships/image"/><Relationship Id="rId5" Target="../media/image71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72.png" Type="http://schemas.openxmlformats.org/officeDocument/2006/relationships/image"/><Relationship Id="rId5" Target="../media/image73.png" Type="http://schemas.openxmlformats.org/officeDocument/2006/relationships/image"/><Relationship Id="rId6" Target="../media/image74.png" Type="http://schemas.openxmlformats.org/officeDocument/2006/relationships/image"/><Relationship Id="rId7" Target="../media/image71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2.png" Type="http://schemas.openxmlformats.org/officeDocument/2006/relationships/image"/><Relationship Id="rId5" Target="../media/image7.jpeg" Type="http://schemas.openxmlformats.org/officeDocument/2006/relationships/image"/><Relationship Id="rId6" Target="../media/image8.jpeg" Type="http://schemas.openxmlformats.org/officeDocument/2006/relationships/image"/><Relationship Id="rId7" Target="../media/image9.png" Type="http://schemas.openxmlformats.org/officeDocument/2006/relationships/image"/><Relationship Id="rId8" Target="../media/image10.jpe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12.png" Type="http://schemas.openxmlformats.org/officeDocument/2006/relationships/image"/><Relationship Id="rId5" Target="../media/image7.jpeg" Type="http://schemas.openxmlformats.org/officeDocument/2006/relationships/image"/><Relationship Id="rId6" Target="../media/image13.jpeg" Type="http://schemas.openxmlformats.org/officeDocument/2006/relationships/image"/><Relationship Id="rId7" Target="../media/image14.jpeg" Type="http://schemas.openxmlformats.org/officeDocument/2006/relationships/image"/><Relationship Id="rId8" Target="../media/image15.jpeg" Type="http://schemas.openxmlformats.org/officeDocument/2006/relationships/image"/><Relationship Id="rId9" Target="../media/image1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17.png" Type="http://schemas.openxmlformats.org/officeDocument/2006/relationships/image"/><Relationship Id="rId5" Target="../media/image18.jpeg" Type="http://schemas.openxmlformats.org/officeDocument/2006/relationships/image"/><Relationship Id="rId6" Target="../media/image19.png" Type="http://schemas.openxmlformats.org/officeDocument/2006/relationships/image"/><Relationship Id="rId7" Target="../media/image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20.png" Type="http://schemas.openxmlformats.org/officeDocument/2006/relationships/image"/><Relationship Id="rId5" Target="../media/image18.jpeg" Type="http://schemas.openxmlformats.org/officeDocument/2006/relationships/image"/><Relationship Id="rId6" Target="../media/image19.png" Type="http://schemas.openxmlformats.org/officeDocument/2006/relationships/image"/><Relationship Id="rId7" Target="../media/image21.jpeg" Type="http://schemas.openxmlformats.org/officeDocument/2006/relationships/image"/><Relationship Id="rId8" Target="../media/image2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23.png" Type="http://schemas.openxmlformats.org/officeDocument/2006/relationships/image"/><Relationship Id="rId5" Target="../media/image13.jpeg" Type="http://schemas.openxmlformats.org/officeDocument/2006/relationships/image"/><Relationship Id="rId6" Target="../media/image24.jpeg" Type="http://schemas.openxmlformats.org/officeDocument/2006/relationships/image"/><Relationship Id="rId7" Target="../media/image18.jpeg" Type="http://schemas.openxmlformats.org/officeDocument/2006/relationships/image"/><Relationship Id="rId8" Target="../media/image1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25.jpe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55312" y="2517007"/>
            <a:ext cx="11977376" cy="1387379"/>
          </a:xfrm>
          <a:custGeom>
            <a:avLst/>
            <a:gdLst/>
            <a:ahLst/>
            <a:cxnLst/>
            <a:rect r="r" b="b" t="t" l="l"/>
            <a:pathLst>
              <a:path h="1387379" w="11977376">
                <a:moveTo>
                  <a:pt x="0" y="0"/>
                </a:moveTo>
                <a:lnTo>
                  <a:pt x="11977376" y="0"/>
                </a:lnTo>
                <a:lnTo>
                  <a:pt x="11977376" y="1387379"/>
                </a:lnTo>
                <a:lnTo>
                  <a:pt x="0" y="1387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7955287"/>
            <a:ext cx="5667064" cy="1630553"/>
            <a:chOff x="0" y="0"/>
            <a:chExt cx="2171510" cy="62479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71510" cy="624797"/>
            </a:xfrm>
            <a:custGeom>
              <a:avLst/>
              <a:gdLst/>
              <a:ahLst/>
              <a:cxnLst/>
              <a:rect r="r" b="b" t="t" l="l"/>
              <a:pathLst>
                <a:path h="624797" w="2171510">
                  <a:moveTo>
                    <a:pt x="69672" y="0"/>
                  </a:moveTo>
                  <a:lnTo>
                    <a:pt x="2101838" y="0"/>
                  </a:lnTo>
                  <a:cubicBezTo>
                    <a:pt x="2120316" y="0"/>
                    <a:pt x="2138037" y="7340"/>
                    <a:pt x="2151104" y="20407"/>
                  </a:cubicBezTo>
                  <a:cubicBezTo>
                    <a:pt x="2164170" y="33473"/>
                    <a:pt x="2171510" y="51194"/>
                    <a:pt x="2171510" y="69672"/>
                  </a:cubicBezTo>
                  <a:lnTo>
                    <a:pt x="2171510" y="555124"/>
                  </a:lnTo>
                  <a:cubicBezTo>
                    <a:pt x="2171510" y="593603"/>
                    <a:pt x="2140317" y="624797"/>
                    <a:pt x="2101838" y="624797"/>
                  </a:cubicBezTo>
                  <a:lnTo>
                    <a:pt x="69672" y="624797"/>
                  </a:lnTo>
                  <a:cubicBezTo>
                    <a:pt x="51194" y="624797"/>
                    <a:pt x="33473" y="617456"/>
                    <a:pt x="20407" y="604390"/>
                  </a:cubicBezTo>
                  <a:cubicBezTo>
                    <a:pt x="7340" y="591324"/>
                    <a:pt x="0" y="573602"/>
                    <a:pt x="0" y="555124"/>
                  </a:cubicBezTo>
                  <a:lnTo>
                    <a:pt x="0" y="69672"/>
                  </a:lnTo>
                  <a:cubicBezTo>
                    <a:pt x="0" y="31193"/>
                    <a:pt x="31193" y="0"/>
                    <a:pt x="69672" y="0"/>
                  </a:cubicBezTo>
                  <a:close/>
                </a:path>
              </a:pathLst>
            </a:custGeom>
            <a:solidFill>
              <a:srgbClr val="044563">
                <a:alpha val="60784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171510" cy="6628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103940" y="8016698"/>
            <a:ext cx="5497773" cy="1490699"/>
            <a:chOff x="0" y="0"/>
            <a:chExt cx="2106641" cy="57120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06641" cy="571207"/>
            </a:xfrm>
            <a:custGeom>
              <a:avLst/>
              <a:gdLst/>
              <a:ahLst/>
              <a:cxnLst/>
              <a:rect r="r" b="b" t="t" l="l"/>
              <a:pathLst>
                <a:path h="571207" w="2106641">
                  <a:moveTo>
                    <a:pt x="71818" y="0"/>
                  </a:moveTo>
                  <a:lnTo>
                    <a:pt x="2034823" y="0"/>
                  </a:lnTo>
                  <a:cubicBezTo>
                    <a:pt x="2053871" y="0"/>
                    <a:pt x="2072138" y="7566"/>
                    <a:pt x="2085606" y="21035"/>
                  </a:cubicBezTo>
                  <a:cubicBezTo>
                    <a:pt x="2099075" y="34503"/>
                    <a:pt x="2106641" y="52771"/>
                    <a:pt x="2106641" y="71818"/>
                  </a:cubicBezTo>
                  <a:lnTo>
                    <a:pt x="2106641" y="499390"/>
                  </a:lnTo>
                  <a:cubicBezTo>
                    <a:pt x="2106641" y="518437"/>
                    <a:pt x="2099075" y="536704"/>
                    <a:pt x="2085606" y="550172"/>
                  </a:cubicBezTo>
                  <a:cubicBezTo>
                    <a:pt x="2072138" y="563641"/>
                    <a:pt x="2053871" y="571207"/>
                    <a:pt x="2034823" y="571207"/>
                  </a:cubicBezTo>
                  <a:lnTo>
                    <a:pt x="71818" y="571207"/>
                  </a:lnTo>
                  <a:cubicBezTo>
                    <a:pt x="52771" y="571207"/>
                    <a:pt x="34503" y="563641"/>
                    <a:pt x="21035" y="550172"/>
                  </a:cubicBezTo>
                  <a:cubicBezTo>
                    <a:pt x="7566" y="536704"/>
                    <a:pt x="0" y="518437"/>
                    <a:pt x="0" y="499390"/>
                  </a:cubicBezTo>
                  <a:lnTo>
                    <a:pt x="0" y="71818"/>
                  </a:lnTo>
                  <a:cubicBezTo>
                    <a:pt x="0" y="52771"/>
                    <a:pt x="7566" y="34503"/>
                    <a:pt x="21035" y="21035"/>
                  </a:cubicBezTo>
                  <a:cubicBezTo>
                    <a:pt x="34503" y="7566"/>
                    <a:pt x="52771" y="0"/>
                    <a:pt x="71818" y="0"/>
                  </a:cubicBezTo>
                  <a:close/>
                </a:path>
              </a:pathLst>
            </a:custGeom>
            <a:solidFill>
              <a:srgbClr val="044563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106641" cy="6093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873461" y="8146598"/>
            <a:ext cx="3977542" cy="482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8"/>
              </a:lnSpc>
            </a:pPr>
            <a:r>
              <a:rPr lang="en-US" b="true" sz="3391" i="true" spc="-308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CONFIDENCIAL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56005" y="8603381"/>
            <a:ext cx="4276954" cy="662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84"/>
              </a:lnSpc>
              <a:spcBef>
                <a:spcPct val="0"/>
              </a:spcBef>
            </a:pPr>
            <a:r>
              <a:rPr lang="en-US" sz="127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Las imágenes  no son contractuales y pueden cambiar ligeramente por motivos publicitarios y/o necesidades de producción sin variar las prestaciones de los productos.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480176" y="4018686"/>
            <a:ext cx="7767341" cy="1565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28"/>
              </a:lnSpc>
            </a:pPr>
            <a:r>
              <a:rPr lang="en-US" b="true" sz="8662" i="true" spc="-684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ROAD MAP 2025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5111427" y="5584365"/>
            <a:ext cx="8658867" cy="673427"/>
            <a:chOff x="0" y="0"/>
            <a:chExt cx="3509387" cy="27293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509387" cy="272936"/>
            </a:xfrm>
            <a:custGeom>
              <a:avLst/>
              <a:gdLst/>
              <a:ahLst/>
              <a:cxnLst/>
              <a:rect r="r" b="b" t="t" l="l"/>
              <a:pathLst>
                <a:path h="272936" w="3509387">
                  <a:moveTo>
                    <a:pt x="45599" y="0"/>
                  </a:moveTo>
                  <a:lnTo>
                    <a:pt x="3463787" y="0"/>
                  </a:lnTo>
                  <a:cubicBezTo>
                    <a:pt x="3488971" y="0"/>
                    <a:pt x="3509387" y="20415"/>
                    <a:pt x="3509387" y="45599"/>
                  </a:cubicBezTo>
                  <a:lnTo>
                    <a:pt x="3509387" y="227337"/>
                  </a:lnTo>
                  <a:cubicBezTo>
                    <a:pt x="3509387" y="252520"/>
                    <a:pt x="3488971" y="272936"/>
                    <a:pt x="3463787" y="272936"/>
                  </a:cubicBezTo>
                  <a:lnTo>
                    <a:pt x="45599" y="272936"/>
                  </a:lnTo>
                  <a:cubicBezTo>
                    <a:pt x="20415" y="272936"/>
                    <a:pt x="0" y="252520"/>
                    <a:pt x="0" y="227337"/>
                  </a:cubicBezTo>
                  <a:lnTo>
                    <a:pt x="0" y="45599"/>
                  </a:lnTo>
                  <a:cubicBezTo>
                    <a:pt x="0" y="20415"/>
                    <a:pt x="20415" y="0"/>
                    <a:pt x="45599" y="0"/>
                  </a:cubicBezTo>
                  <a:close/>
                </a:path>
              </a:pathLst>
            </a:custGeom>
            <a:solidFill>
              <a:srgbClr val="FF5757">
                <a:alpha val="68627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3509387" cy="3015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5271783" y="5584365"/>
            <a:ext cx="8109318" cy="1399372"/>
          </a:xfrm>
          <a:custGeom>
            <a:avLst/>
            <a:gdLst/>
            <a:ahLst/>
            <a:cxnLst/>
            <a:rect r="r" b="b" t="t" l="l"/>
            <a:pathLst>
              <a:path h="1399372" w="8109318">
                <a:moveTo>
                  <a:pt x="0" y="0"/>
                </a:moveTo>
                <a:lnTo>
                  <a:pt x="8109318" y="0"/>
                </a:lnTo>
                <a:lnTo>
                  <a:pt x="8109318" y="1399372"/>
                </a:lnTo>
                <a:lnTo>
                  <a:pt x="0" y="1399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1876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5288687" y="5584365"/>
            <a:ext cx="8318765" cy="673427"/>
            <a:chOff x="0" y="0"/>
            <a:chExt cx="3371546" cy="27293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371545" cy="272936"/>
            </a:xfrm>
            <a:custGeom>
              <a:avLst/>
              <a:gdLst/>
              <a:ahLst/>
              <a:cxnLst/>
              <a:rect r="r" b="b" t="t" l="l"/>
              <a:pathLst>
                <a:path h="272936" w="3371545">
                  <a:moveTo>
                    <a:pt x="47464" y="0"/>
                  </a:moveTo>
                  <a:lnTo>
                    <a:pt x="3324082" y="0"/>
                  </a:lnTo>
                  <a:cubicBezTo>
                    <a:pt x="3350295" y="0"/>
                    <a:pt x="3371545" y="21250"/>
                    <a:pt x="3371545" y="47464"/>
                  </a:cubicBezTo>
                  <a:lnTo>
                    <a:pt x="3371545" y="225472"/>
                  </a:lnTo>
                  <a:cubicBezTo>
                    <a:pt x="3371545" y="238061"/>
                    <a:pt x="3366545" y="250133"/>
                    <a:pt x="3357644" y="259034"/>
                  </a:cubicBezTo>
                  <a:cubicBezTo>
                    <a:pt x="3348742" y="267935"/>
                    <a:pt x="3336670" y="272936"/>
                    <a:pt x="3324082" y="272936"/>
                  </a:cubicBezTo>
                  <a:lnTo>
                    <a:pt x="47464" y="272936"/>
                  </a:lnTo>
                  <a:cubicBezTo>
                    <a:pt x="34875" y="272936"/>
                    <a:pt x="22803" y="267935"/>
                    <a:pt x="13902" y="259034"/>
                  </a:cubicBezTo>
                  <a:cubicBezTo>
                    <a:pt x="5001" y="250133"/>
                    <a:pt x="0" y="238061"/>
                    <a:pt x="0" y="225472"/>
                  </a:cubicBezTo>
                  <a:lnTo>
                    <a:pt x="0" y="47464"/>
                  </a:lnTo>
                  <a:cubicBezTo>
                    <a:pt x="0" y="34875"/>
                    <a:pt x="5001" y="22803"/>
                    <a:pt x="13902" y="13902"/>
                  </a:cubicBezTo>
                  <a:cubicBezTo>
                    <a:pt x="22803" y="5001"/>
                    <a:pt x="34875" y="0"/>
                    <a:pt x="47464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3371546" cy="3015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6049331" y="5612940"/>
            <a:ext cx="7765424" cy="511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2"/>
              </a:lnSpc>
            </a:pPr>
            <a:r>
              <a:rPr lang="en-US" sz="3094" i="true" b="true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TECHNOLOGY</a:t>
            </a:r>
            <a:r>
              <a:rPr lang="en-US" sz="3094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powered by </a:t>
            </a:r>
            <a:r>
              <a:rPr lang="en-US" sz="3094" i="true" b="true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Smartgyro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925984" y="8586348"/>
            <a:ext cx="6179061" cy="671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48"/>
              </a:lnSpc>
            </a:pPr>
            <a:r>
              <a:rPr lang="en-US" sz="3677" i="true" spc="-29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¡Ride the FUTURE, feel our CORE!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5024402" y="510130"/>
            <a:ext cx="2415744" cy="1385027"/>
          </a:xfrm>
          <a:custGeom>
            <a:avLst/>
            <a:gdLst/>
            <a:ahLst/>
            <a:cxnLst/>
            <a:rect r="r" b="b" t="t" l="l"/>
            <a:pathLst>
              <a:path h="1385027" w="2415744">
                <a:moveTo>
                  <a:pt x="0" y="0"/>
                </a:moveTo>
                <a:lnTo>
                  <a:pt x="2415745" y="0"/>
                </a:lnTo>
                <a:lnTo>
                  <a:pt x="2415745" y="1385027"/>
                </a:lnTo>
                <a:lnTo>
                  <a:pt x="0" y="1385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48505">
            <a:off x="-6036376" y="-2283976"/>
            <a:ext cx="15158400" cy="15178802"/>
            <a:chOff x="0" y="0"/>
            <a:chExt cx="811708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1708" cy="812800"/>
            </a:xfrm>
            <a:custGeom>
              <a:avLst/>
              <a:gdLst/>
              <a:ahLst/>
              <a:cxnLst/>
              <a:rect r="r" b="b" t="t" l="l"/>
              <a:pathLst>
                <a:path h="812800" w="811708">
                  <a:moveTo>
                    <a:pt x="405854" y="0"/>
                  </a:moveTo>
                  <a:cubicBezTo>
                    <a:pt x="181707" y="0"/>
                    <a:pt x="0" y="181951"/>
                    <a:pt x="0" y="406400"/>
                  </a:cubicBezTo>
                  <a:cubicBezTo>
                    <a:pt x="0" y="630849"/>
                    <a:pt x="181707" y="812800"/>
                    <a:pt x="405854" y="812800"/>
                  </a:cubicBezTo>
                  <a:cubicBezTo>
                    <a:pt x="630001" y="812800"/>
                    <a:pt x="811708" y="630849"/>
                    <a:pt x="811708" y="406400"/>
                  </a:cubicBezTo>
                  <a:cubicBezTo>
                    <a:pt x="811708" y="181951"/>
                    <a:pt x="630001" y="0"/>
                    <a:pt x="4058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gradFill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098" y="38100"/>
              <a:ext cx="659512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303589" y="3272983"/>
            <a:ext cx="7354893" cy="1730376"/>
            <a:chOff x="0" y="0"/>
            <a:chExt cx="2256332" cy="53084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56332" cy="530844"/>
            </a:xfrm>
            <a:custGeom>
              <a:avLst/>
              <a:gdLst/>
              <a:ahLst/>
              <a:cxnLst/>
              <a:rect r="r" b="b" t="t" l="l"/>
              <a:pathLst>
                <a:path h="530844" w="2256332">
                  <a:moveTo>
                    <a:pt x="53684" y="0"/>
                  </a:moveTo>
                  <a:lnTo>
                    <a:pt x="2202649" y="0"/>
                  </a:lnTo>
                  <a:cubicBezTo>
                    <a:pt x="2216887" y="0"/>
                    <a:pt x="2230541" y="5656"/>
                    <a:pt x="2240609" y="15724"/>
                  </a:cubicBezTo>
                  <a:cubicBezTo>
                    <a:pt x="2250677" y="25791"/>
                    <a:pt x="2256332" y="39446"/>
                    <a:pt x="2256332" y="53684"/>
                  </a:cubicBezTo>
                  <a:lnTo>
                    <a:pt x="2256332" y="477161"/>
                  </a:lnTo>
                  <a:cubicBezTo>
                    <a:pt x="2256332" y="506809"/>
                    <a:pt x="2232297" y="530844"/>
                    <a:pt x="2202649" y="530844"/>
                  </a:cubicBezTo>
                  <a:lnTo>
                    <a:pt x="53684" y="530844"/>
                  </a:lnTo>
                  <a:cubicBezTo>
                    <a:pt x="39446" y="530844"/>
                    <a:pt x="25791" y="525189"/>
                    <a:pt x="15724" y="515121"/>
                  </a:cubicBezTo>
                  <a:cubicBezTo>
                    <a:pt x="5656" y="505053"/>
                    <a:pt x="0" y="491399"/>
                    <a:pt x="0" y="477161"/>
                  </a:cubicBezTo>
                  <a:lnTo>
                    <a:pt x="0" y="53684"/>
                  </a:lnTo>
                  <a:cubicBezTo>
                    <a:pt x="0" y="39446"/>
                    <a:pt x="5656" y="25791"/>
                    <a:pt x="15724" y="15724"/>
                  </a:cubicBezTo>
                  <a:cubicBezTo>
                    <a:pt x="25791" y="5656"/>
                    <a:pt x="39446" y="0"/>
                    <a:pt x="53684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2256332" cy="5594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1009215" y="526289"/>
            <a:ext cx="6262588" cy="728026"/>
          </a:xfrm>
          <a:custGeom>
            <a:avLst/>
            <a:gdLst/>
            <a:ahLst/>
            <a:cxnLst/>
            <a:rect r="r" b="b" t="t" l="l"/>
            <a:pathLst>
              <a:path h="728026" w="6262588">
                <a:moveTo>
                  <a:pt x="0" y="0"/>
                </a:moveTo>
                <a:lnTo>
                  <a:pt x="6262589" y="0"/>
                </a:lnTo>
                <a:lnTo>
                  <a:pt x="6262589" y="728026"/>
                </a:lnTo>
                <a:lnTo>
                  <a:pt x="0" y="728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133794" y="3272983"/>
            <a:ext cx="7673724" cy="1730376"/>
            <a:chOff x="0" y="0"/>
            <a:chExt cx="2354143" cy="53084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354143" cy="530844"/>
            </a:xfrm>
            <a:custGeom>
              <a:avLst/>
              <a:gdLst/>
              <a:ahLst/>
              <a:cxnLst/>
              <a:rect r="r" b="b" t="t" l="l"/>
              <a:pathLst>
                <a:path h="530844" w="2354143">
                  <a:moveTo>
                    <a:pt x="51453" y="0"/>
                  </a:moveTo>
                  <a:lnTo>
                    <a:pt x="2302690" y="0"/>
                  </a:lnTo>
                  <a:cubicBezTo>
                    <a:pt x="2316336" y="0"/>
                    <a:pt x="2329424" y="5421"/>
                    <a:pt x="2339073" y="15070"/>
                  </a:cubicBezTo>
                  <a:cubicBezTo>
                    <a:pt x="2348722" y="24720"/>
                    <a:pt x="2354143" y="37807"/>
                    <a:pt x="2354143" y="51453"/>
                  </a:cubicBezTo>
                  <a:lnTo>
                    <a:pt x="2354143" y="479391"/>
                  </a:lnTo>
                  <a:cubicBezTo>
                    <a:pt x="2354143" y="493037"/>
                    <a:pt x="2348722" y="506125"/>
                    <a:pt x="2339073" y="515774"/>
                  </a:cubicBezTo>
                  <a:cubicBezTo>
                    <a:pt x="2329424" y="525424"/>
                    <a:pt x="2316336" y="530844"/>
                    <a:pt x="2302690" y="530844"/>
                  </a:cubicBezTo>
                  <a:lnTo>
                    <a:pt x="51453" y="530844"/>
                  </a:lnTo>
                  <a:cubicBezTo>
                    <a:pt x="37807" y="530844"/>
                    <a:pt x="24720" y="525424"/>
                    <a:pt x="15070" y="515774"/>
                  </a:cubicBezTo>
                  <a:cubicBezTo>
                    <a:pt x="5421" y="506125"/>
                    <a:pt x="0" y="493037"/>
                    <a:pt x="0" y="479391"/>
                  </a:cubicBezTo>
                  <a:lnTo>
                    <a:pt x="0" y="51453"/>
                  </a:lnTo>
                  <a:cubicBezTo>
                    <a:pt x="0" y="37807"/>
                    <a:pt x="5421" y="24720"/>
                    <a:pt x="15070" y="15070"/>
                  </a:cubicBezTo>
                  <a:cubicBezTo>
                    <a:pt x="24720" y="5421"/>
                    <a:pt x="37807" y="0"/>
                    <a:pt x="51453" y="0"/>
                  </a:cubicBezTo>
                  <a:close/>
                </a:path>
              </a:pathLst>
            </a:custGeom>
            <a:solidFill>
              <a:srgbClr val="053B4F">
                <a:alpha val="71765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2354143" cy="5594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9692218" y="3272983"/>
            <a:ext cx="1222742" cy="1222742"/>
          </a:xfrm>
          <a:custGeom>
            <a:avLst/>
            <a:gdLst/>
            <a:ahLst/>
            <a:cxnLst/>
            <a:rect r="r" b="b" t="t" l="l"/>
            <a:pathLst>
              <a:path h="1222742" w="1222742">
                <a:moveTo>
                  <a:pt x="0" y="0"/>
                </a:moveTo>
                <a:lnTo>
                  <a:pt x="1222743" y="0"/>
                </a:lnTo>
                <a:lnTo>
                  <a:pt x="1222743" y="1222742"/>
                </a:lnTo>
                <a:lnTo>
                  <a:pt x="0" y="1222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4" id="14"/>
          <p:cNvGrpSpPr/>
          <p:nvPr/>
        </p:nvGrpSpPr>
        <p:grpSpPr>
          <a:xfrm rot="0">
            <a:off x="10237307" y="5391852"/>
            <a:ext cx="7354893" cy="1835011"/>
            <a:chOff x="0" y="0"/>
            <a:chExt cx="2256332" cy="56294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256332" cy="562944"/>
            </a:xfrm>
            <a:custGeom>
              <a:avLst/>
              <a:gdLst/>
              <a:ahLst/>
              <a:cxnLst/>
              <a:rect r="r" b="b" t="t" l="l"/>
              <a:pathLst>
                <a:path h="562944" w="2256332">
                  <a:moveTo>
                    <a:pt x="53684" y="0"/>
                  </a:moveTo>
                  <a:lnTo>
                    <a:pt x="2202649" y="0"/>
                  </a:lnTo>
                  <a:cubicBezTo>
                    <a:pt x="2216887" y="0"/>
                    <a:pt x="2230541" y="5656"/>
                    <a:pt x="2240609" y="15724"/>
                  </a:cubicBezTo>
                  <a:cubicBezTo>
                    <a:pt x="2250677" y="25791"/>
                    <a:pt x="2256332" y="39446"/>
                    <a:pt x="2256332" y="53684"/>
                  </a:cubicBezTo>
                  <a:lnTo>
                    <a:pt x="2256332" y="509260"/>
                  </a:lnTo>
                  <a:cubicBezTo>
                    <a:pt x="2256332" y="538909"/>
                    <a:pt x="2232297" y="562944"/>
                    <a:pt x="2202649" y="562944"/>
                  </a:cubicBezTo>
                  <a:lnTo>
                    <a:pt x="53684" y="562944"/>
                  </a:lnTo>
                  <a:cubicBezTo>
                    <a:pt x="24035" y="562944"/>
                    <a:pt x="0" y="538909"/>
                    <a:pt x="0" y="509260"/>
                  </a:cubicBezTo>
                  <a:lnTo>
                    <a:pt x="0" y="53684"/>
                  </a:lnTo>
                  <a:cubicBezTo>
                    <a:pt x="0" y="39446"/>
                    <a:pt x="5656" y="25791"/>
                    <a:pt x="15724" y="15724"/>
                  </a:cubicBezTo>
                  <a:cubicBezTo>
                    <a:pt x="25791" y="5656"/>
                    <a:pt x="39446" y="0"/>
                    <a:pt x="53684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2256332" cy="5915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0022537" y="5391852"/>
            <a:ext cx="7718699" cy="1835011"/>
            <a:chOff x="0" y="0"/>
            <a:chExt cx="2367941" cy="56294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367941" cy="562944"/>
            </a:xfrm>
            <a:custGeom>
              <a:avLst/>
              <a:gdLst/>
              <a:ahLst/>
              <a:cxnLst/>
              <a:rect r="r" b="b" t="t" l="l"/>
              <a:pathLst>
                <a:path h="562944" w="2367941">
                  <a:moveTo>
                    <a:pt x="51153" y="0"/>
                  </a:moveTo>
                  <a:lnTo>
                    <a:pt x="2316787" y="0"/>
                  </a:lnTo>
                  <a:cubicBezTo>
                    <a:pt x="2330354" y="0"/>
                    <a:pt x="2343365" y="5389"/>
                    <a:pt x="2352958" y="14982"/>
                  </a:cubicBezTo>
                  <a:cubicBezTo>
                    <a:pt x="2362551" y="24576"/>
                    <a:pt x="2367941" y="37587"/>
                    <a:pt x="2367941" y="51153"/>
                  </a:cubicBezTo>
                  <a:lnTo>
                    <a:pt x="2367941" y="511791"/>
                  </a:lnTo>
                  <a:cubicBezTo>
                    <a:pt x="2367941" y="525357"/>
                    <a:pt x="2362551" y="538369"/>
                    <a:pt x="2352958" y="547962"/>
                  </a:cubicBezTo>
                  <a:cubicBezTo>
                    <a:pt x="2343365" y="557555"/>
                    <a:pt x="2330354" y="562944"/>
                    <a:pt x="2316787" y="562944"/>
                  </a:cubicBezTo>
                  <a:lnTo>
                    <a:pt x="51153" y="562944"/>
                  </a:lnTo>
                  <a:cubicBezTo>
                    <a:pt x="37587" y="562944"/>
                    <a:pt x="24576" y="557555"/>
                    <a:pt x="14982" y="547962"/>
                  </a:cubicBezTo>
                  <a:cubicBezTo>
                    <a:pt x="5389" y="538369"/>
                    <a:pt x="0" y="525357"/>
                    <a:pt x="0" y="511791"/>
                  </a:cubicBezTo>
                  <a:lnTo>
                    <a:pt x="0" y="51153"/>
                  </a:lnTo>
                  <a:cubicBezTo>
                    <a:pt x="0" y="37587"/>
                    <a:pt x="5389" y="24576"/>
                    <a:pt x="14982" y="14982"/>
                  </a:cubicBezTo>
                  <a:cubicBezTo>
                    <a:pt x="24576" y="5389"/>
                    <a:pt x="37587" y="0"/>
                    <a:pt x="51153" y="0"/>
                  </a:cubicBezTo>
                  <a:close/>
                </a:path>
              </a:pathLst>
            </a:custGeom>
            <a:solidFill>
              <a:srgbClr val="053B4F">
                <a:alpha val="71765"/>
              </a:srgbClr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2367941" cy="5915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9680826" y="5364591"/>
            <a:ext cx="1222742" cy="1222742"/>
          </a:xfrm>
          <a:custGeom>
            <a:avLst/>
            <a:gdLst/>
            <a:ahLst/>
            <a:cxnLst/>
            <a:rect r="r" b="b" t="t" l="l"/>
            <a:pathLst>
              <a:path h="1222742" w="1222742">
                <a:moveTo>
                  <a:pt x="0" y="0"/>
                </a:moveTo>
                <a:lnTo>
                  <a:pt x="1222743" y="0"/>
                </a:lnTo>
                <a:lnTo>
                  <a:pt x="1222743" y="1222742"/>
                </a:lnTo>
                <a:lnTo>
                  <a:pt x="0" y="1222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21" id="21"/>
          <p:cNvSpPr txBox="true"/>
          <p:nvPr/>
        </p:nvSpPr>
        <p:spPr>
          <a:xfrm rot="0">
            <a:off x="9805361" y="5588366"/>
            <a:ext cx="973674" cy="698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50"/>
              </a:lnSpc>
              <a:spcBef>
                <a:spcPct val="0"/>
              </a:spcBef>
            </a:pPr>
            <a:r>
              <a:rPr lang="en-US" sz="4107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02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762394" y="8972521"/>
            <a:ext cx="3792883" cy="876358"/>
            <a:chOff x="0" y="0"/>
            <a:chExt cx="1163580" cy="26884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63580" cy="268849"/>
            </a:xfrm>
            <a:custGeom>
              <a:avLst/>
              <a:gdLst/>
              <a:ahLst/>
              <a:cxnLst/>
              <a:rect r="r" b="b" t="t" l="l"/>
              <a:pathLst>
                <a:path h="268849" w="1163580">
                  <a:moveTo>
                    <a:pt x="104100" y="0"/>
                  </a:moveTo>
                  <a:lnTo>
                    <a:pt x="1059480" y="0"/>
                  </a:lnTo>
                  <a:cubicBezTo>
                    <a:pt x="1116973" y="0"/>
                    <a:pt x="1163580" y="46607"/>
                    <a:pt x="1163580" y="104100"/>
                  </a:cubicBezTo>
                  <a:lnTo>
                    <a:pt x="1163580" y="164749"/>
                  </a:lnTo>
                  <a:cubicBezTo>
                    <a:pt x="1163580" y="222242"/>
                    <a:pt x="1116973" y="268849"/>
                    <a:pt x="1059480" y="268849"/>
                  </a:cubicBezTo>
                  <a:lnTo>
                    <a:pt x="104100" y="268849"/>
                  </a:lnTo>
                  <a:cubicBezTo>
                    <a:pt x="76491" y="268849"/>
                    <a:pt x="50013" y="257881"/>
                    <a:pt x="30490" y="238359"/>
                  </a:cubicBezTo>
                  <a:cubicBezTo>
                    <a:pt x="10968" y="218836"/>
                    <a:pt x="0" y="192358"/>
                    <a:pt x="0" y="164749"/>
                  </a:cubicBezTo>
                  <a:lnTo>
                    <a:pt x="0" y="104100"/>
                  </a:lnTo>
                  <a:cubicBezTo>
                    <a:pt x="0" y="76491"/>
                    <a:pt x="10968" y="50013"/>
                    <a:pt x="30490" y="30490"/>
                  </a:cubicBezTo>
                  <a:cubicBezTo>
                    <a:pt x="50013" y="10968"/>
                    <a:pt x="76491" y="0"/>
                    <a:pt x="1041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28575"/>
              <a:ext cx="1163580" cy="2974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714274" y="9030426"/>
            <a:ext cx="1910879" cy="693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5"/>
              </a:lnSpc>
            </a:pPr>
            <a:r>
              <a:rPr lang="en-US" sz="2354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POWERED BY</a:t>
            </a:r>
          </a:p>
          <a:p>
            <a:pPr algn="ctr">
              <a:lnSpc>
                <a:spcPts val="1177"/>
              </a:lnSpc>
            </a:pPr>
            <a:r>
              <a:rPr lang="en-US" b="true" sz="2354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SMARTGYRO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-2699280" y="-717875"/>
            <a:ext cx="11333978" cy="11786582"/>
            <a:chOff x="0" y="0"/>
            <a:chExt cx="915265" cy="95181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915265" cy="951815"/>
            </a:xfrm>
            <a:custGeom>
              <a:avLst/>
              <a:gdLst/>
              <a:ahLst/>
              <a:cxnLst/>
              <a:rect r="r" b="b" t="t" l="l"/>
              <a:pathLst>
                <a:path h="951815" w="915265">
                  <a:moveTo>
                    <a:pt x="457632" y="0"/>
                  </a:moveTo>
                  <a:cubicBezTo>
                    <a:pt x="204889" y="0"/>
                    <a:pt x="0" y="213071"/>
                    <a:pt x="0" y="475907"/>
                  </a:cubicBezTo>
                  <a:cubicBezTo>
                    <a:pt x="0" y="738744"/>
                    <a:pt x="204889" y="951815"/>
                    <a:pt x="457632" y="951815"/>
                  </a:cubicBezTo>
                  <a:cubicBezTo>
                    <a:pt x="710376" y="951815"/>
                    <a:pt x="915265" y="738744"/>
                    <a:pt x="915265" y="475907"/>
                  </a:cubicBezTo>
                  <a:cubicBezTo>
                    <a:pt x="915265" y="213071"/>
                    <a:pt x="710376" y="0"/>
                    <a:pt x="45763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70000"/>
                  </a:srgbClr>
                </a:gs>
                <a:gs pos="100000">
                  <a:srgbClr val="94B9FF">
                    <a:alpha val="7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914794" y="9124921"/>
            <a:ext cx="3792883" cy="876358"/>
            <a:chOff x="0" y="0"/>
            <a:chExt cx="1163580" cy="26884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163580" cy="268849"/>
            </a:xfrm>
            <a:custGeom>
              <a:avLst/>
              <a:gdLst/>
              <a:ahLst/>
              <a:cxnLst/>
              <a:rect r="r" b="b" t="t" l="l"/>
              <a:pathLst>
                <a:path h="268849" w="1163580">
                  <a:moveTo>
                    <a:pt x="104100" y="0"/>
                  </a:moveTo>
                  <a:lnTo>
                    <a:pt x="1059480" y="0"/>
                  </a:lnTo>
                  <a:cubicBezTo>
                    <a:pt x="1116973" y="0"/>
                    <a:pt x="1163580" y="46607"/>
                    <a:pt x="1163580" y="104100"/>
                  </a:cubicBezTo>
                  <a:lnTo>
                    <a:pt x="1163580" y="164749"/>
                  </a:lnTo>
                  <a:cubicBezTo>
                    <a:pt x="1163580" y="222242"/>
                    <a:pt x="1116973" y="268849"/>
                    <a:pt x="1059480" y="268849"/>
                  </a:cubicBezTo>
                  <a:lnTo>
                    <a:pt x="104100" y="268849"/>
                  </a:lnTo>
                  <a:cubicBezTo>
                    <a:pt x="76491" y="268849"/>
                    <a:pt x="50013" y="257881"/>
                    <a:pt x="30490" y="238359"/>
                  </a:cubicBezTo>
                  <a:cubicBezTo>
                    <a:pt x="10968" y="218836"/>
                    <a:pt x="0" y="192358"/>
                    <a:pt x="0" y="164749"/>
                  </a:cubicBezTo>
                  <a:lnTo>
                    <a:pt x="0" y="104100"/>
                  </a:lnTo>
                  <a:cubicBezTo>
                    <a:pt x="0" y="76491"/>
                    <a:pt x="10968" y="50013"/>
                    <a:pt x="30490" y="30490"/>
                  </a:cubicBezTo>
                  <a:cubicBezTo>
                    <a:pt x="50013" y="10968"/>
                    <a:pt x="76491" y="0"/>
                    <a:pt x="1041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28575"/>
              <a:ext cx="1163580" cy="2974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1866674" y="9182826"/>
            <a:ext cx="1910879" cy="693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5"/>
              </a:lnSpc>
            </a:pPr>
            <a:r>
              <a:rPr lang="en-US" sz="2354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POWERED BY</a:t>
            </a:r>
          </a:p>
          <a:p>
            <a:pPr algn="ctr">
              <a:lnSpc>
                <a:spcPts val="1177"/>
              </a:lnSpc>
            </a:pPr>
            <a:r>
              <a:rPr lang="en-US" b="true" sz="2354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SMARTGYRO</a:t>
            </a:r>
          </a:p>
        </p:txBody>
      </p:sp>
      <p:grpSp>
        <p:nvGrpSpPr>
          <p:cNvPr name="Group 32" id="32"/>
          <p:cNvGrpSpPr/>
          <p:nvPr/>
        </p:nvGrpSpPr>
        <p:grpSpPr>
          <a:xfrm rot="-148505">
            <a:off x="8786843" y="3756671"/>
            <a:ext cx="373607" cy="373607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4591B8"/>
              </a:solidFill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-148505">
            <a:off x="8908159" y="5789158"/>
            <a:ext cx="373607" cy="373607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gradFill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-2960652" y="-1027195"/>
            <a:ext cx="11333978" cy="12160657"/>
            <a:chOff x="0" y="0"/>
            <a:chExt cx="915265" cy="982023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915265" cy="982023"/>
            </a:xfrm>
            <a:custGeom>
              <a:avLst/>
              <a:gdLst/>
              <a:ahLst/>
              <a:cxnLst/>
              <a:rect r="r" b="b" t="t" l="l"/>
              <a:pathLst>
                <a:path h="982023" w="915265">
                  <a:moveTo>
                    <a:pt x="457632" y="0"/>
                  </a:moveTo>
                  <a:cubicBezTo>
                    <a:pt x="204889" y="0"/>
                    <a:pt x="0" y="219833"/>
                    <a:pt x="0" y="491011"/>
                  </a:cubicBezTo>
                  <a:cubicBezTo>
                    <a:pt x="0" y="762189"/>
                    <a:pt x="204889" y="982023"/>
                    <a:pt x="457632" y="982023"/>
                  </a:cubicBezTo>
                  <a:cubicBezTo>
                    <a:pt x="710376" y="982023"/>
                    <a:pt x="915265" y="762189"/>
                    <a:pt x="915265" y="491011"/>
                  </a:cubicBezTo>
                  <a:cubicBezTo>
                    <a:pt x="915265" y="219833"/>
                    <a:pt x="710376" y="0"/>
                    <a:pt x="45763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40" id="40"/>
          <p:cNvGrpSpPr/>
          <p:nvPr/>
        </p:nvGrpSpPr>
        <p:grpSpPr>
          <a:xfrm rot="0">
            <a:off x="-2428440" y="-485383"/>
            <a:ext cx="10501107" cy="11321600"/>
            <a:chOff x="0" y="0"/>
            <a:chExt cx="915265" cy="986778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915265" cy="986778"/>
            </a:xfrm>
            <a:custGeom>
              <a:avLst/>
              <a:gdLst/>
              <a:ahLst/>
              <a:cxnLst/>
              <a:rect r="r" b="b" t="t" l="l"/>
              <a:pathLst>
                <a:path h="986778" w="915265">
                  <a:moveTo>
                    <a:pt x="457632" y="0"/>
                  </a:moveTo>
                  <a:cubicBezTo>
                    <a:pt x="204889" y="0"/>
                    <a:pt x="0" y="220898"/>
                    <a:pt x="0" y="493389"/>
                  </a:cubicBezTo>
                  <a:cubicBezTo>
                    <a:pt x="0" y="765880"/>
                    <a:pt x="204889" y="986778"/>
                    <a:pt x="457632" y="986778"/>
                  </a:cubicBezTo>
                  <a:cubicBezTo>
                    <a:pt x="710376" y="986778"/>
                    <a:pt x="915265" y="765880"/>
                    <a:pt x="915265" y="493389"/>
                  </a:cubicBezTo>
                  <a:cubicBezTo>
                    <a:pt x="915265" y="220898"/>
                    <a:pt x="710376" y="0"/>
                    <a:pt x="457632" y="0"/>
                  </a:cubicBezTo>
                  <a:close/>
                </a:path>
              </a:pathLst>
            </a:custGeom>
            <a:blipFill>
              <a:blip r:embed="rId6"/>
              <a:stretch>
                <a:fillRect l="-20193" t="0" r="-71474" b="0"/>
              </a:stretch>
            </a:blipFill>
          </p:spPr>
        </p:sp>
      </p:grpSp>
      <p:sp>
        <p:nvSpPr>
          <p:cNvPr name="TextBox 42" id="42"/>
          <p:cNvSpPr txBox="true"/>
          <p:nvPr/>
        </p:nvSpPr>
        <p:spPr>
          <a:xfrm rot="0">
            <a:off x="9680826" y="1156574"/>
            <a:ext cx="7727112" cy="81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40"/>
              </a:lnSpc>
            </a:pPr>
            <a:r>
              <a:rPr lang="en-US" sz="4528" i="true">
                <a:solidFill>
                  <a:srgbClr val="FFFFFF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DISEÑO Y DESARROLLO (</a:t>
            </a:r>
            <a:r>
              <a:rPr lang="en-US" b="true" sz="4528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I+D</a:t>
            </a:r>
            <a:r>
              <a:rPr lang="en-US" sz="4528" i="true">
                <a:solidFill>
                  <a:srgbClr val="FFFFFF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)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816752" y="3496758"/>
            <a:ext cx="973674" cy="699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50"/>
              </a:lnSpc>
              <a:spcBef>
                <a:spcPct val="0"/>
              </a:spcBef>
            </a:pPr>
            <a:r>
              <a:rPr lang="en-US" sz="4107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01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0445225" y="5721716"/>
            <a:ext cx="7230667" cy="1211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6"/>
              </a:lnSpc>
            </a:pPr>
            <a:r>
              <a:rPr lang="en-US" sz="325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TECNOLOGÍA</a:t>
            </a:r>
          </a:p>
          <a:p>
            <a:pPr algn="ctr">
              <a:lnSpc>
                <a:spcPts val="3096"/>
              </a:lnSpc>
            </a:pPr>
            <a:r>
              <a:rPr lang="en-US" sz="325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exclusiva</a:t>
            </a:r>
            <a:r>
              <a:rPr lang="en-US" sz="325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desarrollada por</a:t>
            </a:r>
          </a:p>
          <a:p>
            <a:pPr algn="ctr">
              <a:lnSpc>
                <a:spcPts val="3096"/>
              </a:lnSpc>
            </a:pPr>
            <a:r>
              <a:rPr lang="en-US" sz="325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Smartgyro.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1439959" y="3580864"/>
            <a:ext cx="5241199" cy="1171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3"/>
              </a:lnSpc>
            </a:pPr>
            <a:r>
              <a:rPr lang="en-US" sz="32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Optimización </a:t>
            </a:r>
            <a:r>
              <a:rPr lang="en-US" b="true" sz="322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prestaciones</a:t>
            </a:r>
            <a:r>
              <a:rPr lang="en-US" sz="32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ctr">
              <a:lnSpc>
                <a:spcPts val="2963"/>
              </a:lnSpc>
            </a:pPr>
            <a:r>
              <a:rPr lang="en-US" sz="32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de </a:t>
            </a:r>
            <a:r>
              <a:rPr lang="en-US" b="true" sz="32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HARDWARE.</a:t>
            </a:r>
          </a:p>
        </p:txBody>
      </p:sp>
      <p:grpSp>
        <p:nvGrpSpPr>
          <p:cNvPr name="Group 46" id="46"/>
          <p:cNvGrpSpPr/>
          <p:nvPr/>
        </p:nvGrpSpPr>
        <p:grpSpPr>
          <a:xfrm rot="-148505">
            <a:off x="8447894" y="7763139"/>
            <a:ext cx="373607" cy="373607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gradFill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0235362" y="7530258"/>
            <a:ext cx="7288279" cy="1228762"/>
            <a:chOff x="0" y="0"/>
            <a:chExt cx="2235896" cy="376959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2235896" cy="376959"/>
            </a:xfrm>
            <a:custGeom>
              <a:avLst/>
              <a:gdLst/>
              <a:ahLst/>
              <a:cxnLst/>
              <a:rect r="r" b="b" t="t" l="l"/>
              <a:pathLst>
                <a:path h="376959" w="2235896">
                  <a:moveTo>
                    <a:pt x="54174" y="0"/>
                  </a:moveTo>
                  <a:lnTo>
                    <a:pt x="2181722" y="0"/>
                  </a:lnTo>
                  <a:cubicBezTo>
                    <a:pt x="2211642" y="0"/>
                    <a:pt x="2235896" y="24255"/>
                    <a:pt x="2235896" y="54174"/>
                  </a:cubicBezTo>
                  <a:lnTo>
                    <a:pt x="2235896" y="322785"/>
                  </a:lnTo>
                  <a:cubicBezTo>
                    <a:pt x="2235896" y="352705"/>
                    <a:pt x="2211642" y="376959"/>
                    <a:pt x="2181722" y="376959"/>
                  </a:cubicBezTo>
                  <a:lnTo>
                    <a:pt x="54174" y="376959"/>
                  </a:lnTo>
                  <a:cubicBezTo>
                    <a:pt x="39806" y="376959"/>
                    <a:pt x="26027" y="371252"/>
                    <a:pt x="15867" y="361092"/>
                  </a:cubicBezTo>
                  <a:cubicBezTo>
                    <a:pt x="5708" y="350932"/>
                    <a:pt x="0" y="337153"/>
                    <a:pt x="0" y="322785"/>
                  </a:cubicBezTo>
                  <a:lnTo>
                    <a:pt x="0" y="54174"/>
                  </a:lnTo>
                  <a:cubicBezTo>
                    <a:pt x="0" y="24255"/>
                    <a:pt x="24255" y="0"/>
                    <a:pt x="54174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28575"/>
              <a:ext cx="2235896" cy="405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10064631" y="7536636"/>
            <a:ext cx="7648790" cy="1228762"/>
            <a:chOff x="0" y="0"/>
            <a:chExt cx="2346494" cy="376959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2346494" cy="376959"/>
            </a:xfrm>
            <a:custGeom>
              <a:avLst/>
              <a:gdLst/>
              <a:ahLst/>
              <a:cxnLst/>
              <a:rect r="r" b="b" t="t" l="l"/>
              <a:pathLst>
                <a:path h="376959" w="2346494">
                  <a:moveTo>
                    <a:pt x="51621" y="0"/>
                  </a:moveTo>
                  <a:lnTo>
                    <a:pt x="2294873" y="0"/>
                  </a:lnTo>
                  <a:cubicBezTo>
                    <a:pt x="2308564" y="0"/>
                    <a:pt x="2321694" y="5439"/>
                    <a:pt x="2331374" y="15119"/>
                  </a:cubicBezTo>
                  <a:cubicBezTo>
                    <a:pt x="2341055" y="24800"/>
                    <a:pt x="2346494" y="37930"/>
                    <a:pt x="2346494" y="51621"/>
                  </a:cubicBezTo>
                  <a:lnTo>
                    <a:pt x="2346494" y="325338"/>
                  </a:lnTo>
                  <a:cubicBezTo>
                    <a:pt x="2346494" y="353848"/>
                    <a:pt x="2323382" y="376959"/>
                    <a:pt x="2294873" y="376959"/>
                  </a:cubicBezTo>
                  <a:lnTo>
                    <a:pt x="51621" y="376959"/>
                  </a:lnTo>
                  <a:cubicBezTo>
                    <a:pt x="23111" y="376959"/>
                    <a:pt x="0" y="353848"/>
                    <a:pt x="0" y="325338"/>
                  </a:cubicBezTo>
                  <a:lnTo>
                    <a:pt x="0" y="51621"/>
                  </a:lnTo>
                  <a:cubicBezTo>
                    <a:pt x="0" y="23111"/>
                    <a:pt x="23111" y="0"/>
                    <a:pt x="51621" y="0"/>
                  </a:cubicBezTo>
                  <a:close/>
                </a:path>
              </a:pathLst>
            </a:custGeom>
            <a:solidFill>
              <a:srgbClr val="053B4F">
                <a:alpha val="71765"/>
              </a:srgbClr>
            </a:solidFill>
          </p:spPr>
        </p:sp>
        <p:sp>
          <p:nvSpPr>
            <p:cNvPr name="TextBox 54" id="54"/>
            <p:cNvSpPr txBox="true"/>
            <p:nvPr/>
          </p:nvSpPr>
          <p:spPr>
            <a:xfrm>
              <a:off x="0" y="-28575"/>
              <a:ext cx="2346494" cy="405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TextBox 55" id="55"/>
          <p:cNvSpPr txBox="true"/>
          <p:nvPr/>
        </p:nvSpPr>
        <p:spPr>
          <a:xfrm rot="0">
            <a:off x="11104345" y="7834675"/>
            <a:ext cx="5912426" cy="661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52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Tecnología </a:t>
            </a:r>
            <a:r>
              <a:rPr lang="en-US" b="true" sz="252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NFC</a:t>
            </a:r>
            <a:r>
              <a:rPr lang="en-US" sz="252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b="true" sz="252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nueva APP</a:t>
            </a:r>
            <a:r>
              <a:rPr lang="en-US" sz="252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móvil con funciones personalizables.</a:t>
            </a:r>
          </a:p>
        </p:txBody>
      </p:sp>
      <p:sp>
        <p:nvSpPr>
          <p:cNvPr name="Freeform 56" id="56"/>
          <p:cNvSpPr/>
          <p:nvPr/>
        </p:nvSpPr>
        <p:spPr>
          <a:xfrm flipH="false" flipV="false" rot="0">
            <a:off x="9756758" y="7337368"/>
            <a:ext cx="1222742" cy="1222742"/>
          </a:xfrm>
          <a:custGeom>
            <a:avLst/>
            <a:gdLst/>
            <a:ahLst/>
            <a:cxnLst/>
            <a:rect r="r" b="b" t="t" l="l"/>
            <a:pathLst>
              <a:path h="1222742" w="1222742">
                <a:moveTo>
                  <a:pt x="0" y="0"/>
                </a:moveTo>
                <a:lnTo>
                  <a:pt x="1222743" y="0"/>
                </a:lnTo>
                <a:lnTo>
                  <a:pt x="1222743" y="1222742"/>
                </a:lnTo>
                <a:lnTo>
                  <a:pt x="0" y="1222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57" id="57"/>
          <p:cNvSpPr txBox="true"/>
          <p:nvPr/>
        </p:nvSpPr>
        <p:spPr>
          <a:xfrm rot="0">
            <a:off x="9852718" y="7531663"/>
            <a:ext cx="973674" cy="699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50"/>
              </a:lnSpc>
              <a:spcBef>
                <a:spcPct val="0"/>
              </a:spcBef>
            </a:pPr>
            <a:r>
              <a:rPr lang="en-US" sz="4107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03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3970656" y="1848248"/>
            <a:ext cx="3266456" cy="834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7"/>
              </a:lnSpc>
              <a:spcBef>
                <a:spcPct val="0"/>
              </a:spcBef>
            </a:pPr>
            <a:r>
              <a:rPr lang="en-US" b="true" sz="5250" spc="-430">
                <a:solidFill>
                  <a:srgbClr val="FF575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CORE INSIDE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81862" y="1041518"/>
            <a:ext cx="7599111" cy="8247717"/>
          </a:xfrm>
          <a:custGeom>
            <a:avLst/>
            <a:gdLst/>
            <a:ahLst/>
            <a:cxnLst/>
            <a:rect r="r" b="b" t="t" l="l"/>
            <a:pathLst>
              <a:path h="8247717" w="7599111">
                <a:moveTo>
                  <a:pt x="0" y="0"/>
                </a:moveTo>
                <a:lnTo>
                  <a:pt x="7599111" y="0"/>
                </a:lnTo>
                <a:lnTo>
                  <a:pt x="7599111" y="8247717"/>
                </a:lnTo>
                <a:lnTo>
                  <a:pt x="0" y="8247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793" t="-10212" r="-31446" b="-878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82440" y="454492"/>
            <a:ext cx="3760165" cy="1693796"/>
            <a:chOff x="0" y="0"/>
            <a:chExt cx="5013553" cy="225839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82440" y="982249"/>
            <a:ext cx="3760165" cy="1348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11"/>
              </a:lnSpc>
              <a:spcBef>
                <a:spcPct val="0"/>
              </a:spcBef>
            </a:pPr>
            <a:r>
              <a:rPr lang="en-US" sz="9464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Z-ONE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831723" y="3408216"/>
            <a:ext cx="1210964" cy="4419514"/>
          </a:xfrm>
          <a:custGeom>
            <a:avLst/>
            <a:gdLst/>
            <a:ahLst/>
            <a:cxnLst/>
            <a:rect r="r" b="b" t="t" l="l"/>
            <a:pathLst>
              <a:path h="4419514" w="1210964">
                <a:moveTo>
                  <a:pt x="0" y="0"/>
                </a:moveTo>
                <a:lnTo>
                  <a:pt x="1210964" y="0"/>
                </a:lnTo>
                <a:lnTo>
                  <a:pt x="1210964" y="4419514"/>
                </a:lnTo>
                <a:lnTo>
                  <a:pt x="0" y="4419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7899" t="0" r="0" b="-18861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8437205" y="4942438"/>
            <a:ext cx="658267" cy="658267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727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437205" y="5468394"/>
            <a:ext cx="658267" cy="658267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BDB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2816457" y="1312445"/>
            <a:ext cx="933867" cy="827351"/>
          </a:xfrm>
          <a:custGeom>
            <a:avLst/>
            <a:gdLst/>
            <a:ahLst/>
            <a:cxnLst/>
            <a:rect r="r" b="b" t="t" l="l"/>
            <a:pathLst>
              <a:path h="827351" w="933867">
                <a:moveTo>
                  <a:pt x="0" y="0"/>
                </a:moveTo>
                <a:lnTo>
                  <a:pt x="933866" y="0"/>
                </a:lnTo>
                <a:lnTo>
                  <a:pt x="933866" y="827351"/>
                </a:lnTo>
                <a:lnTo>
                  <a:pt x="0" y="827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03935" y="560092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2"/>
                </a:lnTo>
                <a:lnTo>
                  <a:pt x="0" y="409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9337542" y="999268"/>
            <a:ext cx="2813455" cy="2813455"/>
            <a:chOff x="0" y="0"/>
            <a:chExt cx="3751273" cy="3751273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3751273" cy="3751273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60000"/>
                    </a:srgbClr>
                  </a:gs>
                  <a:gs pos="100000">
                    <a:srgbClr val="FF914D">
                      <a:alpha val="60000"/>
                    </a:srgbClr>
                  </a:gs>
                </a:gsLst>
                <a:lin ang="0"/>
              </a:gra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00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338051" y="370765"/>
              <a:ext cx="3075171" cy="3009742"/>
              <a:chOff x="0" y="0"/>
              <a:chExt cx="812800" cy="795506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795506"/>
              </a:xfrm>
              <a:custGeom>
                <a:avLst/>
                <a:gdLst/>
                <a:ahLst/>
                <a:cxnLst/>
                <a:rect r="r" b="b" t="t" l="l"/>
                <a:pathLst>
                  <a:path h="795506" w="812800">
                    <a:moveTo>
                      <a:pt x="406400" y="0"/>
                    </a:moveTo>
                    <a:cubicBezTo>
                      <a:pt x="181951" y="0"/>
                      <a:pt x="0" y="178080"/>
                      <a:pt x="0" y="397753"/>
                    </a:cubicBezTo>
                    <a:cubicBezTo>
                      <a:pt x="0" y="617426"/>
                      <a:pt x="181951" y="795506"/>
                      <a:pt x="406400" y="795506"/>
                    </a:cubicBezTo>
                    <a:cubicBezTo>
                      <a:pt x="630849" y="795506"/>
                      <a:pt x="812800" y="617426"/>
                      <a:pt x="812800" y="397753"/>
                    </a:cubicBezTo>
                    <a:cubicBezTo>
                      <a:pt x="812800" y="178080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76200" y="17429"/>
                <a:ext cx="660400" cy="70349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550"/>
                  </a:lnSpc>
                </a:pPr>
              </a:p>
            </p:txBody>
          </p:sp>
        </p:grpSp>
      </p:grpSp>
      <p:grpSp>
        <p:nvGrpSpPr>
          <p:cNvPr name="Group 24" id="24"/>
          <p:cNvGrpSpPr/>
          <p:nvPr/>
        </p:nvGrpSpPr>
        <p:grpSpPr>
          <a:xfrm rot="0">
            <a:off x="9723963" y="1394571"/>
            <a:ext cx="2040613" cy="2040613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9723963" y="1379412"/>
            <a:ext cx="2053168" cy="2053168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0864" t="0" r="-57129" b="0"/>
              </a:stretch>
            </a:blipFill>
          </p:spPr>
        </p:sp>
      </p:grpSp>
      <p:sp>
        <p:nvSpPr>
          <p:cNvPr name="AutoShape 28" id="28"/>
          <p:cNvSpPr/>
          <p:nvPr/>
        </p:nvSpPr>
        <p:spPr>
          <a:xfrm>
            <a:off x="7311830" y="1529621"/>
            <a:ext cx="2443692" cy="622788"/>
          </a:xfrm>
          <a:prstGeom prst="line">
            <a:avLst/>
          </a:prstGeom>
          <a:ln cap="flat" w="3810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AutoShape 29" id="29"/>
          <p:cNvSpPr/>
          <p:nvPr/>
        </p:nvSpPr>
        <p:spPr>
          <a:xfrm>
            <a:off x="7311830" y="1529621"/>
            <a:ext cx="2805142" cy="3082513"/>
          </a:xfrm>
          <a:prstGeom prst="line">
            <a:avLst/>
          </a:prstGeom>
          <a:ln cap="flat" w="3810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30" id="30"/>
          <p:cNvGrpSpPr/>
          <p:nvPr/>
        </p:nvGrpSpPr>
        <p:grpSpPr>
          <a:xfrm rot="0">
            <a:off x="9673236" y="4233237"/>
            <a:ext cx="2054577" cy="2054577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32" id="32"/>
          <p:cNvGrpSpPr/>
          <p:nvPr/>
        </p:nvGrpSpPr>
        <p:grpSpPr>
          <a:xfrm rot="0">
            <a:off x="9826425" y="4380727"/>
            <a:ext cx="1777340" cy="1777340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4" id="34"/>
          <p:cNvGrpSpPr/>
          <p:nvPr/>
        </p:nvGrpSpPr>
        <p:grpSpPr>
          <a:xfrm rot="0">
            <a:off x="7237602" y="1468608"/>
            <a:ext cx="148456" cy="148456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12466938" y="1670392"/>
            <a:ext cx="2989234" cy="417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2686">
                <a:solidFill>
                  <a:srgbClr val="FDFDFD"/>
                </a:solidFill>
                <a:latin typeface="Poppins Light"/>
                <a:ea typeface="Poppins Light"/>
                <a:cs typeface="Poppins Light"/>
                <a:sym typeface="Poppins Light"/>
              </a:rPr>
              <a:t>Última tecnología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2680973" y="2083828"/>
            <a:ext cx="2391033" cy="990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b="true" sz="3704" i="true" spc="-377">
                <a:solidFill>
                  <a:srgbClr val="FF575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CORE INSIDE</a:t>
            </a:r>
          </a:p>
          <a:p>
            <a:pPr algn="ctr">
              <a:lnSpc>
                <a:spcPts val="3630"/>
              </a:lnSpc>
            </a:pPr>
            <a:r>
              <a:rPr lang="en-US" b="true" sz="3704" i="true">
                <a:solidFill>
                  <a:srgbClr val="FDFDFD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NFC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11098293" y="2367602"/>
            <a:ext cx="1255039" cy="1568265"/>
            <a:chOff x="0" y="0"/>
            <a:chExt cx="1673385" cy="209102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1673385" cy="2091020"/>
            </a:xfrm>
            <a:custGeom>
              <a:avLst/>
              <a:gdLst/>
              <a:ahLst/>
              <a:cxnLst/>
              <a:rect r="r" b="b" t="t" l="l"/>
              <a:pathLst>
                <a:path h="2091020" w="1673385">
                  <a:moveTo>
                    <a:pt x="0" y="0"/>
                  </a:moveTo>
                  <a:lnTo>
                    <a:pt x="1673385" y="0"/>
                  </a:lnTo>
                  <a:lnTo>
                    <a:pt x="1673385" y="2091020"/>
                  </a:lnTo>
                  <a:lnTo>
                    <a:pt x="0" y="209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41" id="41"/>
          <p:cNvGrpSpPr/>
          <p:nvPr/>
        </p:nvGrpSpPr>
        <p:grpSpPr>
          <a:xfrm rot="-687373">
            <a:off x="11768188" y="2935973"/>
            <a:ext cx="1170287" cy="1028620"/>
            <a:chOff x="0" y="0"/>
            <a:chExt cx="421835" cy="37077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421835" cy="370770"/>
            </a:xfrm>
            <a:custGeom>
              <a:avLst/>
              <a:gdLst/>
              <a:ahLst/>
              <a:cxnLst/>
              <a:rect r="r" b="b" t="t" l="l"/>
              <a:pathLst>
                <a:path h="370770" w="421835">
                  <a:moveTo>
                    <a:pt x="185385" y="0"/>
                  </a:moveTo>
                  <a:lnTo>
                    <a:pt x="236450" y="0"/>
                  </a:lnTo>
                  <a:cubicBezTo>
                    <a:pt x="285617" y="0"/>
                    <a:pt x="332770" y="19532"/>
                    <a:pt x="367537" y="54298"/>
                  </a:cubicBezTo>
                  <a:cubicBezTo>
                    <a:pt x="402303" y="89065"/>
                    <a:pt x="421835" y="136218"/>
                    <a:pt x="421835" y="185385"/>
                  </a:cubicBezTo>
                  <a:lnTo>
                    <a:pt x="421835" y="185385"/>
                  </a:lnTo>
                  <a:cubicBezTo>
                    <a:pt x="421835" y="287771"/>
                    <a:pt x="338835" y="370770"/>
                    <a:pt x="236450" y="370770"/>
                  </a:cubicBezTo>
                  <a:lnTo>
                    <a:pt x="185385" y="370770"/>
                  </a:lnTo>
                  <a:cubicBezTo>
                    <a:pt x="83000" y="370770"/>
                    <a:pt x="0" y="287771"/>
                    <a:pt x="0" y="185385"/>
                  </a:cubicBezTo>
                  <a:lnTo>
                    <a:pt x="0" y="185385"/>
                  </a:lnTo>
                  <a:cubicBezTo>
                    <a:pt x="0" y="83000"/>
                    <a:pt x="83000" y="0"/>
                    <a:pt x="185385" y="0"/>
                  </a:cubicBezTo>
                  <a:close/>
                </a:path>
              </a:pathLst>
            </a:custGeom>
            <a:solidFill>
              <a:srgbClr val="0C0C0C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38100"/>
              <a:ext cx="421835" cy="4088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44" id="44"/>
          <p:cNvSpPr/>
          <p:nvPr/>
        </p:nvSpPr>
        <p:spPr>
          <a:xfrm flipH="false" flipV="false" rot="-746651">
            <a:off x="11859775" y="3269961"/>
            <a:ext cx="900635" cy="95430"/>
          </a:xfrm>
          <a:custGeom>
            <a:avLst/>
            <a:gdLst/>
            <a:ahLst/>
            <a:cxnLst/>
            <a:rect r="r" b="b" t="t" l="l"/>
            <a:pathLst>
              <a:path h="95430" w="900635">
                <a:moveTo>
                  <a:pt x="0" y="0"/>
                </a:moveTo>
                <a:lnTo>
                  <a:pt x="900634" y="0"/>
                </a:lnTo>
                <a:lnTo>
                  <a:pt x="900634" y="95429"/>
                </a:lnTo>
                <a:lnTo>
                  <a:pt x="0" y="95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9319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2272216" y="3394670"/>
            <a:ext cx="323452" cy="323452"/>
          </a:xfrm>
          <a:custGeom>
            <a:avLst/>
            <a:gdLst/>
            <a:ahLst/>
            <a:cxnLst/>
            <a:rect r="r" b="b" t="t" l="l"/>
            <a:pathLst>
              <a:path h="323452" w="323452">
                <a:moveTo>
                  <a:pt x="0" y="0"/>
                </a:moveTo>
                <a:lnTo>
                  <a:pt x="323452" y="0"/>
                </a:lnTo>
                <a:lnTo>
                  <a:pt x="323452" y="323451"/>
                </a:lnTo>
                <a:lnTo>
                  <a:pt x="0" y="323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2279703" y="3402156"/>
            <a:ext cx="308479" cy="308479"/>
          </a:xfrm>
          <a:custGeom>
            <a:avLst/>
            <a:gdLst/>
            <a:ahLst/>
            <a:cxnLst/>
            <a:rect r="r" b="b" t="t" l="l"/>
            <a:pathLst>
              <a:path h="308479" w="308479">
                <a:moveTo>
                  <a:pt x="0" y="0"/>
                </a:moveTo>
                <a:lnTo>
                  <a:pt x="308479" y="0"/>
                </a:lnTo>
                <a:lnTo>
                  <a:pt x="308479" y="308479"/>
                </a:lnTo>
                <a:lnTo>
                  <a:pt x="0" y="3084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-750941">
            <a:off x="11994985" y="3515969"/>
            <a:ext cx="554462" cy="157722"/>
            <a:chOff x="0" y="0"/>
            <a:chExt cx="199858" cy="56852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199858" cy="56852"/>
            </a:xfrm>
            <a:custGeom>
              <a:avLst/>
              <a:gdLst/>
              <a:ahLst/>
              <a:cxnLst/>
              <a:rect r="r" b="b" t="t" l="l"/>
              <a:pathLst>
                <a:path h="56852" w="199858">
                  <a:moveTo>
                    <a:pt x="28426" y="0"/>
                  </a:moveTo>
                  <a:lnTo>
                    <a:pt x="171432" y="0"/>
                  </a:lnTo>
                  <a:cubicBezTo>
                    <a:pt x="187132" y="0"/>
                    <a:pt x="199858" y="12727"/>
                    <a:pt x="199858" y="28426"/>
                  </a:cubicBezTo>
                  <a:lnTo>
                    <a:pt x="199858" y="28426"/>
                  </a:lnTo>
                  <a:cubicBezTo>
                    <a:pt x="199858" y="35965"/>
                    <a:pt x="196863" y="43195"/>
                    <a:pt x="191533" y="48526"/>
                  </a:cubicBezTo>
                  <a:cubicBezTo>
                    <a:pt x="186202" y="53857"/>
                    <a:pt x="178971" y="56852"/>
                    <a:pt x="171432" y="56852"/>
                  </a:cubicBezTo>
                  <a:lnTo>
                    <a:pt x="28426" y="56852"/>
                  </a:lnTo>
                  <a:cubicBezTo>
                    <a:pt x="12727" y="56852"/>
                    <a:pt x="0" y="44125"/>
                    <a:pt x="0" y="28426"/>
                  </a:cubicBezTo>
                  <a:lnTo>
                    <a:pt x="0" y="28426"/>
                  </a:lnTo>
                  <a:cubicBezTo>
                    <a:pt x="0" y="12727"/>
                    <a:pt x="12727" y="0"/>
                    <a:pt x="28426" y="0"/>
                  </a:cubicBezTo>
                  <a:close/>
                </a:path>
              </a:pathLst>
            </a:custGeom>
            <a:solidFill>
              <a:srgbClr val="0C0C0C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38100"/>
              <a:ext cx="199858" cy="949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50" id="50"/>
          <p:cNvSpPr/>
          <p:nvPr/>
        </p:nvSpPr>
        <p:spPr>
          <a:xfrm flipH="false" flipV="false" rot="4760425">
            <a:off x="12361124" y="3479115"/>
            <a:ext cx="195647" cy="154561"/>
          </a:xfrm>
          <a:custGeom>
            <a:avLst/>
            <a:gdLst/>
            <a:ahLst/>
            <a:cxnLst/>
            <a:rect r="r" b="b" t="t" l="l"/>
            <a:pathLst>
              <a:path h="154561" w="195647">
                <a:moveTo>
                  <a:pt x="0" y="0"/>
                </a:moveTo>
                <a:lnTo>
                  <a:pt x="195648" y="0"/>
                </a:lnTo>
                <a:lnTo>
                  <a:pt x="195648" y="154561"/>
                </a:lnTo>
                <a:lnTo>
                  <a:pt x="0" y="1545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1" id="51"/>
          <p:cNvGrpSpPr/>
          <p:nvPr/>
        </p:nvGrpSpPr>
        <p:grpSpPr>
          <a:xfrm rot="0">
            <a:off x="10700524" y="4182086"/>
            <a:ext cx="1508728" cy="750660"/>
            <a:chOff x="0" y="0"/>
            <a:chExt cx="397360" cy="197705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397360" cy="197705"/>
            </a:xfrm>
            <a:custGeom>
              <a:avLst/>
              <a:gdLst/>
              <a:ahLst/>
              <a:cxnLst/>
              <a:rect r="r" b="b" t="t" l="l"/>
              <a:pathLst>
                <a:path h="197705" w="397360">
                  <a:moveTo>
                    <a:pt x="98852" y="0"/>
                  </a:moveTo>
                  <a:lnTo>
                    <a:pt x="298508" y="0"/>
                  </a:lnTo>
                  <a:cubicBezTo>
                    <a:pt x="353103" y="0"/>
                    <a:pt x="397360" y="44258"/>
                    <a:pt x="397360" y="98852"/>
                  </a:cubicBezTo>
                  <a:lnTo>
                    <a:pt x="397360" y="98852"/>
                  </a:lnTo>
                  <a:cubicBezTo>
                    <a:pt x="397360" y="153447"/>
                    <a:pt x="353103" y="197705"/>
                    <a:pt x="298508" y="197705"/>
                  </a:cubicBezTo>
                  <a:lnTo>
                    <a:pt x="98852" y="197705"/>
                  </a:lnTo>
                  <a:cubicBezTo>
                    <a:pt x="44258" y="197705"/>
                    <a:pt x="0" y="153447"/>
                    <a:pt x="0" y="98852"/>
                  </a:cubicBezTo>
                  <a:lnTo>
                    <a:pt x="0" y="98852"/>
                  </a:lnTo>
                  <a:cubicBezTo>
                    <a:pt x="0" y="44258"/>
                    <a:pt x="44258" y="0"/>
                    <a:pt x="9885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38100"/>
              <a:ext cx="397360" cy="2358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10765151" y="4225981"/>
            <a:ext cx="1379474" cy="662869"/>
            <a:chOff x="0" y="0"/>
            <a:chExt cx="363318" cy="174583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363318" cy="174583"/>
            </a:xfrm>
            <a:custGeom>
              <a:avLst/>
              <a:gdLst/>
              <a:ahLst/>
              <a:cxnLst/>
              <a:rect r="r" b="b" t="t" l="l"/>
              <a:pathLst>
                <a:path h="174583" w="363318">
                  <a:moveTo>
                    <a:pt x="87291" y="0"/>
                  </a:moveTo>
                  <a:lnTo>
                    <a:pt x="276027" y="0"/>
                  </a:lnTo>
                  <a:cubicBezTo>
                    <a:pt x="299178" y="0"/>
                    <a:pt x="321381" y="9197"/>
                    <a:pt x="337751" y="25567"/>
                  </a:cubicBezTo>
                  <a:cubicBezTo>
                    <a:pt x="354121" y="41937"/>
                    <a:pt x="363318" y="64140"/>
                    <a:pt x="363318" y="87291"/>
                  </a:cubicBezTo>
                  <a:lnTo>
                    <a:pt x="363318" y="87291"/>
                  </a:lnTo>
                  <a:cubicBezTo>
                    <a:pt x="363318" y="135501"/>
                    <a:pt x="324236" y="174583"/>
                    <a:pt x="276027" y="174583"/>
                  </a:cubicBezTo>
                  <a:lnTo>
                    <a:pt x="87291" y="174583"/>
                  </a:lnTo>
                  <a:cubicBezTo>
                    <a:pt x="39082" y="174583"/>
                    <a:pt x="0" y="135501"/>
                    <a:pt x="0" y="87291"/>
                  </a:cubicBezTo>
                  <a:lnTo>
                    <a:pt x="0" y="87291"/>
                  </a:lnTo>
                  <a:cubicBezTo>
                    <a:pt x="0" y="39082"/>
                    <a:pt x="39082" y="0"/>
                    <a:pt x="872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6" id="56"/>
            <p:cNvSpPr txBox="true"/>
            <p:nvPr/>
          </p:nvSpPr>
          <p:spPr>
            <a:xfrm>
              <a:off x="0" y="-38100"/>
              <a:ext cx="363318" cy="2126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57" id="57"/>
          <p:cNvSpPr/>
          <p:nvPr/>
        </p:nvSpPr>
        <p:spPr>
          <a:xfrm flipH="false" flipV="false" rot="0">
            <a:off x="9042687" y="3660504"/>
            <a:ext cx="3344814" cy="2990826"/>
          </a:xfrm>
          <a:custGeom>
            <a:avLst/>
            <a:gdLst/>
            <a:ahLst/>
            <a:cxnLst/>
            <a:rect r="r" b="b" t="t" l="l"/>
            <a:pathLst>
              <a:path h="2990826" w="3344814">
                <a:moveTo>
                  <a:pt x="0" y="0"/>
                </a:moveTo>
                <a:lnTo>
                  <a:pt x="3344815" y="0"/>
                </a:lnTo>
                <a:lnTo>
                  <a:pt x="3344815" y="2990826"/>
                </a:lnTo>
                <a:lnTo>
                  <a:pt x="0" y="2990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1835" r="0" b="0"/>
            </a:stretch>
          </a:blipFill>
        </p:spPr>
      </p:sp>
      <p:grpSp>
        <p:nvGrpSpPr>
          <p:cNvPr name="Group 58" id="58"/>
          <p:cNvGrpSpPr/>
          <p:nvPr/>
        </p:nvGrpSpPr>
        <p:grpSpPr>
          <a:xfrm rot="0">
            <a:off x="1012233" y="2889945"/>
            <a:ext cx="246287" cy="246287"/>
            <a:chOff x="0" y="0"/>
            <a:chExt cx="812800" cy="812800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1" id="61"/>
          <p:cNvGrpSpPr/>
          <p:nvPr/>
        </p:nvGrpSpPr>
        <p:grpSpPr>
          <a:xfrm rot="0">
            <a:off x="1012233" y="4207698"/>
            <a:ext cx="246287" cy="246287"/>
            <a:chOff x="0" y="0"/>
            <a:chExt cx="812800" cy="81280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63" id="6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4" id="64"/>
          <p:cNvGrpSpPr/>
          <p:nvPr/>
        </p:nvGrpSpPr>
        <p:grpSpPr>
          <a:xfrm rot="0">
            <a:off x="1012233" y="5313565"/>
            <a:ext cx="246287" cy="246287"/>
            <a:chOff x="0" y="0"/>
            <a:chExt cx="812800" cy="812800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66" id="6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7" id="67"/>
          <p:cNvGrpSpPr/>
          <p:nvPr/>
        </p:nvGrpSpPr>
        <p:grpSpPr>
          <a:xfrm rot="0">
            <a:off x="1012233" y="6653963"/>
            <a:ext cx="246287" cy="246287"/>
            <a:chOff x="0" y="0"/>
            <a:chExt cx="812800" cy="812800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69" id="6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70" id="70"/>
          <p:cNvSpPr/>
          <p:nvPr/>
        </p:nvSpPr>
        <p:spPr>
          <a:xfrm>
            <a:off x="1068286" y="2343942"/>
            <a:ext cx="3538109" cy="3302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1" id="71"/>
          <p:cNvSpPr/>
          <p:nvPr/>
        </p:nvSpPr>
        <p:spPr>
          <a:xfrm flipH="false" flipV="false" rot="0">
            <a:off x="15954934" y="1965412"/>
            <a:ext cx="1488251" cy="293930"/>
          </a:xfrm>
          <a:custGeom>
            <a:avLst/>
            <a:gdLst/>
            <a:ahLst/>
            <a:cxnLst/>
            <a:rect r="r" b="b" t="t" l="l"/>
            <a:pathLst>
              <a:path h="293930" w="1488251">
                <a:moveTo>
                  <a:pt x="0" y="0"/>
                </a:moveTo>
                <a:lnTo>
                  <a:pt x="1488252" y="0"/>
                </a:lnTo>
                <a:lnTo>
                  <a:pt x="1488252" y="293929"/>
                </a:lnTo>
                <a:lnTo>
                  <a:pt x="0" y="293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grpSp>
        <p:nvGrpSpPr>
          <p:cNvPr name="Group 72" id="72"/>
          <p:cNvGrpSpPr/>
          <p:nvPr/>
        </p:nvGrpSpPr>
        <p:grpSpPr>
          <a:xfrm rot="0">
            <a:off x="15751027" y="489871"/>
            <a:ext cx="1896066" cy="1649925"/>
            <a:chOff x="0" y="0"/>
            <a:chExt cx="465610" cy="405166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465610" cy="405166"/>
            </a:xfrm>
            <a:custGeom>
              <a:avLst/>
              <a:gdLst/>
              <a:ahLst/>
              <a:cxnLst/>
              <a:rect r="r" b="b" t="t" l="l"/>
              <a:pathLst>
                <a:path h="405166" w="465610">
                  <a:moveTo>
                    <a:pt x="202583" y="0"/>
                  </a:moveTo>
                  <a:lnTo>
                    <a:pt x="263027" y="0"/>
                  </a:lnTo>
                  <a:cubicBezTo>
                    <a:pt x="374910" y="0"/>
                    <a:pt x="465610" y="90699"/>
                    <a:pt x="465610" y="202583"/>
                  </a:cubicBezTo>
                  <a:lnTo>
                    <a:pt x="465610" y="202583"/>
                  </a:lnTo>
                  <a:cubicBezTo>
                    <a:pt x="465610" y="314466"/>
                    <a:pt x="374910" y="405166"/>
                    <a:pt x="263027" y="405166"/>
                  </a:cubicBezTo>
                  <a:lnTo>
                    <a:pt x="202583" y="405166"/>
                  </a:lnTo>
                  <a:cubicBezTo>
                    <a:pt x="90699" y="405166"/>
                    <a:pt x="0" y="314466"/>
                    <a:pt x="0" y="202583"/>
                  </a:cubicBezTo>
                  <a:lnTo>
                    <a:pt x="0" y="202583"/>
                  </a:lnTo>
                  <a:cubicBezTo>
                    <a:pt x="0" y="90699"/>
                    <a:pt x="90699" y="0"/>
                    <a:pt x="202583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74" id="74"/>
            <p:cNvSpPr txBox="true"/>
            <p:nvPr/>
          </p:nvSpPr>
          <p:spPr>
            <a:xfrm>
              <a:off x="0" y="-38100"/>
              <a:ext cx="465610" cy="4432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75" id="75"/>
          <p:cNvGrpSpPr/>
          <p:nvPr/>
        </p:nvGrpSpPr>
        <p:grpSpPr>
          <a:xfrm rot="0">
            <a:off x="14388573" y="8295664"/>
            <a:ext cx="5273634" cy="956218"/>
            <a:chOff x="0" y="0"/>
            <a:chExt cx="1295027" cy="234815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77" id="77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78" id="78"/>
          <p:cNvGrpSpPr/>
          <p:nvPr/>
        </p:nvGrpSpPr>
        <p:grpSpPr>
          <a:xfrm rot="0">
            <a:off x="14528638" y="8303340"/>
            <a:ext cx="5273634" cy="956218"/>
            <a:chOff x="0" y="0"/>
            <a:chExt cx="1295027" cy="234815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80" id="80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81" id="81"/>
          <p:cNvSpPr txBox="true"/>
          <p:nvPr/>
        </p:nvSpPr>
        <p:spPr>
          <a:xfrm rot="-10493495">
            <a:off x="11852016" y="6967402"/>
            <a:ext cx="290603" cy="1375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34"/>
              </a:lnSpc>
            </a:pPr>
            <a:r>
              <a:rPr lang="en-US" sz="8024" b="true">
                <a:solidFill>
                  <a:srgbClr val="EF7E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name="TextBox 82" id="82"/>
          <p:cNvSpPr txBox="true"/>
          <p:nvPr/>
        </p:nvSpPr>
        <p:spPr>
          <a:xfrm rot="-10493495">
            <a:off x="11860767" y="7042219"/>
            <a:ext cx="216786" cy="1026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80"/>
              </a:lnSpc>
            </a:pPr>
            <a:r>
              <a:rPr lang="en-US" sz="5986" b="true">
                <a:solidFill>
                  <a:srgbClr val="EF7E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grpSp>
        <p:nvGrpSpPr>
          <p:cNvPr name="Group 83" id="83"/>
          <p:cNvGrpSpPr/>
          <p:nvPr/>
        </p:nvGrpSpPr>
        <p:grpSpPr>
          <a:xfrm rot="0">
            <a:off x="11804937" y="7104298"/>
            <a:ext cx="148456" cy="148456"/>
            <a:chOff x="0" y="0"/>
            <a:chExt cx="812800" cy="812800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5" id="8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86" id="86"/>
          <p:cNvSpPr/>
          <p:nvPr/>
        </p:nvSpPr>
        <p:spPr>
          <a:xfrm flipV="true">
            <a:off x="11943053" y="5797528"/>
            <a:ext cx="2269329" cy="1343184"/>
          </a:xfrm>
          <a:prstGeom prst="line">
            <a:avLst/>
          </a:prstGeom>
          <a:ln cap="flat" w="3810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87" id="87"/>
          <p:cNvGrpSpPr/>
          <p:nvPr/>
        </p:nvGrpSpPr>
        <p:grpSpPr>
          <a:xfrm rot="0">
            <a:off x="13462023" y="4682050"/>
            <a:ext cx="2160334" cy="2160334"/>
            <a:chOff x="0" y="0"/>
            <a:chExt cx="812800" cy="812800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89" id="89"/>
          <p:cNvGrpSpPr/>
          <p:nvPr/>
        </p:nvGrpSpPr>
        <p:grpSpPr>
          <a:xfrm rot="0">
            <a:off x="13548744" y="4750982"/>
            <a:ext cx="1986892" cy="1986892"/>
            <a:chOff x="0" y="0"/>
            <a:chExt cx="812800" cy="812800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 l="-290149" t="-293351" r="-101452" b="-34670"/>
              </a:stretch>
            </a:blipFill>
          </p:spPr>
        </p:sp>
      </p:grpSp>
      <p:sp>
        <p:nvSpPr>
          <p:cNvPr name="TextBox 91" id="91"/>
          <p:cNvSpPr txBox="true"/>
          <p:nvPr/>
        </p:nvSpPr>
        <p:spPr>
          <a:xfrm rot="0">
            <a:off x="9191796" y="5207744"/>
            <a:ext cx="3017456" cy="1610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4"/>
              </a:lnSpc>
            </a:pPr>
            <a:r>
              <a:rPr lang="en-US" sz="2538" i="true">
                <a:solidFill>
                  <a:srgbClr val="FDFDFD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¡MANETA </a:t>
            </a:r>
            <a:r>
              <a:rPr lang="en-US" b="true" sz="2538" i="true">
                <a:solidFill>
                  <a:srgbClr val="FDFDFD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INDEPENDIENTE</a:t>
            </a:r>
            <a:r>
              <a:rPr lang="en-US" sz="2538" i="true">
                <a:solidFill>
                  <a:srgbClr val="FDFDFD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! I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389231" y="2671308"/>
            <a:ext cx="1792835" cy="51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2975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MOTOR BRUSLESS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370897" y="3219575"/>
            <a:ext cx="2926779" cy="552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máxima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400W</a:t>
            </a:r>
          </a:p>
          <a:p>
            <a:pPr algn="just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nominal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350W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1379706" y="4063762"/>
            <a:ext cx="1748358" cy="514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1"/>
              </a:lnSpc>
            </a:pPr>
            <a:r>
              <a:rPr lang="en-US" sz="2979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BATERÍA DE LITIO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379706" y="4527656"/>
            <a:ext cx="2873502" cy="33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8.000 mAh / 36V / 30km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395680" y="5168410"/>
            <a:ext cx="2204740" cy="514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1"/>
              </a:lnSpc>
            </a:pPr>
            <a:r>
              <a:rPr lang="en-US" sz="2979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SISTEMA DE FRENADA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1405205" y="5627324"/>
            <a:ext cx="3562233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delantera y trasera +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1389231" y="6635396"/>
            <a:ext cx="3217164" cy="424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8"/>
              </a:lnSpc>
            </a:pPr>
            <a:r>
              <a:rPr lang="en-US" sz="2979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SISTEMA DE ILUMINACIÓN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1425434" y="7081452"/>
            <a:ext cx="3704118" cy="1020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Luz delantera, trasera + intermitencias en puños y guardabarros.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1104853" y="2888729"/>
            <a:ext cx="6104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1089031" y="4206481"/>
            <a:ext cx="92691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1086283" y="5312349"/>
            <a:ext cx="9818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1074591" y="6638991"/>
            <a:ext cx="109878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14212382" y="1446861"/>
            <a:ext cx="4891933" cy="51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1"/>
              </a:lnSpc>
            </a:pP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379€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14610165" y="8664827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¡NOVEDAD!</a:t>
            </a:r>
          </a:p>
        </p:txBody>
      </p:sp>
      <p:sp>
        <p:nvSpPr>
          <p:cNvPr name="TextBox 107" id="107"/>
          <p:cNvSpPr txBox="true"/>
          <p:nvPr/>
        </p:nvSpPr>
        <p:spPr>
          <a:xfrm rot="-10493495">
            <a:off x="7280375" y="823293"/>
            <a:ext cx="397904" cy="1874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82"/>
              </a:lnSpc>
            </a:pPr>
            <a:r>
              <a:rPr lang="en-US" sz="10987" b="true">
                <a:solidFill>
                  <a:srgbClr val="EF7E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name="TextBox 108" id="108"/>
          <p:cNvSpPr txBox="true"/>
          <p:nvPr/>
        </p:nvSpPr>
        <p:spPr>
          <a:xfrm rot="-10493495">
            <a:off x="7304456" y="918009"/>
            <a:ext cx="296832" cy="1401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74"/>
              </a:lnSpc>
            </a:pPr>
            <a:r>
              <a:rPr lang="en-US" sz="8196" b="true">
                <a:solidFill>
                  <a:srgbClr val="EF7E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grpSp>
        <p:nvGrpSpPr>
          <p:cNvPr name="Group 109" id="109"/>
          <p:cNvGrpSpPr/>
          <p:nvPr/>
        </p:nvGrpSpPr>
        <p:grpSpPr>
          <a:xfrm rot="0">
            <a:off x="14894657" y="4557416"/>
            <a:ext cx="2160334" cy="2160334"/>
            <a:chOff x="0" y="0"/>
            <a:chExt cx="812800" cy="812800"/>
          </a:xfrm>
        </p:grpSpPr>
        <p:sp>
          <p:nvSpPr>
            <p:cNvPr name="Freeform 110" id="1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111" id="111"/>
          <p:cNvGrpSpPr/>
          <p:nvPr/>
        </p:nvGrpSpPr>
        <p:grpSpPr>
          <a:xfrm rot="0">
            <a:off x="14981378" y="4626347"/>
            <a:ext cx="1986892" cy="1986892"/>
            <a:chOff x="0" y="0"/>
            <a:chExt cx="812800" cy="812800"/>
          </a:xfrm>
        </p:grpSpPr>
        <p:sp>
          <p:nvSpPr>
            <p:cNvPr name="Freeform 112" id="1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 l="-104737" t="-13725" r="-286864" b="-314296"/>
              </a:stretch>
            </a:blipFill>
          </p:spPr>
        </p:sp>
      </p:grpSp>
      <p:sp>
        <p:nvSpPr>
          <p:cNvPr name="TextBox 113" id="113"/>
          <p:cNvSpPr txBox="true"/>
          <p:nvPr/>
        </p:nvSpPr>
        <p:spPr>
          <a:xfrm rot="-10493495">
            <a:off x="15906279" y="4865825"/>
            <a:ext cx="397904" cy="1874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82"/>
              </a:lnSpc>
            </a:pPr>
            <a:r>
              <a:rPr lang="en-US" sz="10987" b="true">
                <a:solidFill>
                  <a:srgbClr val="EF7E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name="TextBox 114" id="114"/>
          <p:cNvSpPr txBox="true"/>
          <p:nvPr/>
        </p:nvSpPr>
        <p:spPr>
          <a:xfrm rot="-10493495">
            <a:off x="15930360" y="4914749"/>
            <a:ext cx="296832" cy="1401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74"/>
              </a:lnSpc>
            </a:pPr>
            <a:r>
              <a:rPr lang="en-US" sz="8196" b="true">
                <a:solidFill>
                  <a:srgbClr val="EF7E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name="TextBox 115" id="115"/>
          <p:cNvSpPr txBox="true"/>
          <p:nvPr/>
        </p:nvSpPr>
        <p:spPr>
          <a:xfrm rot="-10493495">
            <a:off x="14781980" y="4816446"/>
            <a:ext cx="215176" cy="1019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18"/>
              </a:lnSpc>
            </a:pPr>
            <a:r>
              <a:rPr lang="en-US" sz="5941" b="true">
                <a:solidFill>
                  <a:srgbClr val="EF7E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name="TextBox 116" id="116"/>
          <p:cNvSpPr txBox="true"/>
          <p:nvPr/>
        </p:nvSpPr>
        <p:spPr>
          <a:xfrm rot="-10493495">
            <a:off x="14794704" y="4867653"/>
            <a:ext cx="160519" cy="77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05"/>
              </a:lnSpc>
            </a:pPr>
            <a:r>
              <a:rPr lang="en-US" sz="4432" b="true">
                <a:solidFill>
                  <a:srgbClr val="EF7E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grpSp>
        <p:nvGrpSpPr>
          <p:cNvPr name="Group 117" id="117"/>
          <p:cNvGrpSpPr/>
          <p:nvPr/>
        </p:nvGrpSpPr>
        <p:grpSpPr>
          <a:xfrm rot="0">
            <a:off x="994410" y="8591442"/>
            <a:ext cx="246287" cy="246287"/>
            <a:chOff x="0" y="0"/>
            <a:chExt cx="812800" cy="812800"/>
          </a:xfrm>
        </p:grpSpPr>
        <p:sp>
          <p:nvSpPr>
            <p:cNvPr name="Freeform 118" id="1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19" id="1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20" id="120"/>
          <p:cNvSpPr txBox="true"/>
          <p:nvPr/>
        </p:nvSpPr>
        <p:spPr>
          <a:xfrm rot="0">
            <a:off x="1420708" y="8726323"/>
            <a:ext cx="3670792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Optimización hardware, APP, tecnología NFC y mucho más.</a:t>
            </a:r>
          </a:p>
        </p:txBody>
      </p:sp>
      <p:sp>
        <p:nvSpPr>
          <p:cNvPr name="TextBox 121" id="121"/>
          <p:cNvSpPr txBox="true"/>
          <p:nvPr/>
        </p:nvSpPr>
        <p:spPr>
          <a:xfrm rot="0">
            <a:off x="1064801" y="8590225"/>
            <a:ext cx="1055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name="TextBox 122" id="122"/>
          <p:cNvSpPr txBox="true"/>
          <p:nvPr/>
        </p:nvSpPr>
        <p:spPr>
          <a:xfrm rot="0">
            <a:off x="1438538" y="8254294"/>
            <a:ext cx="2197447" cy="485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6"/>
              </a:lnSpc>
            </a:pPr>
            <a:r>
              <a:rPr lang="en-US" b="true" sz="3404" i="true" spc="-347">
                <a:solidFill>
                  <a:srgbClr val="FF575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CORE INSIDE</a:t>
            </a:r>
          </a:p>
        </p:txBody>
      </p:sp>
      <p:sp>
        <p:nvSpPr>
          <p:cNvPr name="TextBox 123" id="123"/>
          <p:cNvSpPr txBox="true"/>
          <p:nvPr/>
        </p:nvSpPr>
        <p:spPr>
          <a:xfrm rot="0">
            <a:off x="15593256" y="2298827"/>
            <a:ext cx="1996455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SG27-393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8435089037272</a:t>
            </a:r>
          </a:p>
        </p:txBody>
      </p:sp>
      <p:sp>
        <p:nvSpPr>
          <p:cNvPr name="TextBox 124" id="124"/>
          <p:cNvSpPr txBox="true"/>
          <p:nvPr/>
        </p:nvSpPr>
        <p:spPr>
          <a:xfrm rot="0">
            <a:off x="15577948" y="2847637"/>
            <a:ext cx="2023914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SG27-392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8435089037265</a:t>
            </a:r>
          </a:p>
        </p:txBody>
      </p:sp>
      <p:grpSp>
        <p:nvGrpSpPr>
          <p:cNvPr name="Group 125" id="125"/>
          <p:cNvGrpSpPr/>
          <p:nvPr/>
        </p:nvGrpSpPr>
        <p:grpSpPr>
          <a:xfrm rot="0">
            <a:off x="17639961" y="2995227"/>
            <a:ext cx="178817" cy="178817"/>
            <a:chOff x="0" y="0"/>
            <a:chExt cx="812800" cy="812800"/>
          </a:xfrm>
        </p:grpSpPr>
        <p:sp>
          <p:nvSpPr>
            <p:cNvPr name="Freeform 126" id="1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BDB"/>
            </a:solidFill>
          </p:spPr>
        </p:sp>
        <p:sp>
          <p:nvSpPr>
            <p:cNvPr name="TextBox 127" id="12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28" id="128"/>
          <p:cNvGrpSpPr/>
          <p:nvPr/>
        </p:nvGrpSpPr>
        <p:grpSpPr>
          <a:xfrm rot="0">
            <a:off x="17639961" y="2436221"/>
            <a:ext cx="178817" cy="178817"/>
            <a:chOff x="0" y="0"/>
            <a:chExt cx="812800" cy="812800"/>
          </a:xfrm>
        </p:grpSpPr>
        <p:sp>
          <p:nvSpPr>
            <p:cNvPr name="Freeform 129" id="1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7270"/>
            </a:solidFill>
          </p:spPr>
        </p:sp>
        <p:sp>
          <p:nvSpPr>
            <p:cNvPr name="TextBox 130" id="13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01887" y="598348"/>
            <a:ext cx="3760165" cy="1693796"/>
            <a:chOff x="0" y="0"/>
            <a:chExt cx="5013553" cy="2258395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323382" y="579298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1"/>
                </a:lnTo>
                <a:lnTo>
                  <a:pt x="0" y="40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44290" y="1238252"/>
            <a:ext cx="4164447" cy="116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CROSSOVER</a:t>
            </a:r>
          </a:p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DUAL MAX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4695118" y="2292144"/>
            <a:ext cx="933867" cy="827351"/>
          </a:xfrm>
          <a:custGeom>
            <a:avLst/>
            <a:gdLst/>
            <a:ahLst/>
            <a:cxnLst/>
            <a:rect r="r" b="b" t="t" l="l"/>
            <a:pathLst>
              <a:path h="827351" w="933867">
                <a:moveTo>
                  <a:pt x="0" y="0"/>
                </a:moveTo>
                <a:lnTo>
                  <a:pt x="933867" y="0"/>
                </a:lnTo>
                <a:lnTo>
                  <a:pt x="933867" y="827351"/>
                </a:lnTo>
                <a:lnTo>
                  <a:pt x="0" y="827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>
            <a:off x="1444343" y="3496579"/>
            <a:ext cx="4050616" cy="22567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322006" y="3951622"/>
            <a:ext cx="213068" cy="213068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02956" y="4706840"/>
            <a:ext cx="213068" cy="213068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302956" y="5575915"/>
            <a:ext cx="213068" cy="213068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02956" y="6661753"/>
            <a:ext cx="213068" cy="213068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302956" y="7857238"/>
            <a:ext cx="213068" cy="213068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312575" y="8734787"/>
            <a:ext cx="213068" cy="213068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5190626" y="172608"/>
            <a:ext cx="9845979" cy="9845979"/>
          </a:xfrm>
          <a:custGeom>
            <a:avLst/>
            <a:gdLst/>
            <a:ahLst/>
            <a:cxnLst/>
            <a:rect r="r" b="b" t="t" l="l"/>
            <a:pathLst>
              <a:path h="9845979" w="9845979">
                <a:moveTo>
                  <a:pt x="0" y="0"/>
                </a:moveTo>
                <a:lnTo>
                  <a:pt x="9845980" y="0"/>
                </a:lnTo>
                <a:lnTo>
                  <a:pt x="9845980" y="9845979"/>
                </a:lnTo>
                <a:lnTo>
                  <a:pt x="0" y="98459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15751027" y="489871"/>
            <a:ext cx="1896066" cy="2215949"/>
            <a:chOff x="0" y="0"/>
            <a:chExt cx="465610" cy="54416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465610" cy="544162"/>
            </a:xfrm>
            <a:custGeom>
              <a:avLst/>
              <a:gdLst/>
              <a:ahLst/>
              <a:cxnLst/>
              <a:rect r="r" b="b" t="t" l="l"/>
              <a:pathLst>
                <a:path h="544162" w="465610">
                  <a:moveTo>
                    <a:pt x="208241" y="0"/>
                  </a:moveTo>
                  <a:lnTo>
                    <a:pt x="257369" y="0"/>
                  </a:lnTo>
                  <a:cubicBezTo>
                    <a:pt x="372377" y="0"/>
                    <a:pt x="465610" y="93232"/>
                    <a:pt x="465610" y="208241"/>
                  </a:cubicBezTo>
                  <a:lnTo>
                    <a:pt x="465610" y="335922"/>
                  </a:lnTo>
                  <a:cubicBezTo>
                    <a:pt x="465610" y="450930"/>
                    <a:pt x="372377" y="544162"/>
                    <a:pt x="257369" y="544162"/>
                  </a:cubicBezTo>
                  <a:lnTo>
                    <a:pt x="208241" y="544162"/>
                  </a:lnTo>
                  <a:cubicBezTo>
                    <a:pt x="93232" y="544162"/>
                    <a:pt x="0" y="450930"/>
                    <a:pt x="0" y="335922"/>
                  </a:cubicBezTo>
                  <a:lnTo>
                    <a:pt x="0" y="208241"/>
                  </a:lnTo>
                  <a:cubicBezTo>
                    <a:pt x="0" y="93232"/>
                    <a:pt x="93232" y="0"/>
                    <a:pt x="208241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465610" cy="5822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212382" y="1446861"/>
            <a:ext cx="4891933" cy="1087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1"/>
              </a:lnSpc>
            </a:pP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899€</a:t>
            </a:r>
          </a:p>
          <a:p>
            <a:pPr algn="ctr">
              <a:lnSpc>
                <a:spcPts val="5638"/>
              </a:lnSpc>
            </a:pP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999€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14552451" y="8418682"/>
            <a:ext cx="5273634" cy="956218"/>
            <a:chOff x="0" y="0"/>
            <a:chExt cx="1295027" cy="23481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4692516" y="8426357"/>
            <a:ext cx="5273634" cy="956218"/>
            <a:chOff x="0" y="0"/>
            <a:chExt cx="1295027" cy="234815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9247195" y="911712"/>
            <a:ext cx="2813455" cy="2813455"/>
            <a:chOff x="0" y="0"/>
            <a:chExt cx="3751273" cy="3751273"/>
          </a:xfrm>
        </p:grpSpPr>
        <p:grpSp>
          <p:nvGrpSpPr>
            <p:cNvPr name="Group 41" id="41"/>
            <p:cNvGrpSpPr/>
            <p:nvPr/>
          </p:nvGrpSpPr>
          <p:grpSpPr>
            <a:xfrm rot="0">
              <a:off x="0" y="0"/>
              <a:ext cx="3751273" cy="3751273"/>
              <a:chOff x="0" y="0"/>
              <a:chExt cx="812800" cy="8128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60000"/>
                    </a:srgbClr>
                  </a:gs>
                  <a:gs pos="100000">
                    <a:srgbClr val="FF914D">
                      <a:alpha val="60000"/>
                    </a:srgbClr>
                  </a:gs>
                </a:gsLst>
                <a:lin ang="0"/>
              </a:grad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00"/>
                  </a:lnSpc>
                </a:pPr>
              </a:p>
            </p:txBody>
          </p:sp>
        </p:grpSp>
        <p:grpSp>
          <p:nvGrpSpPr>
            <p:cNvPr name="Group 44" id="44"/>
            <p:cNvGrpSpPr/>
            <p:nvPr/>
          </p:nvGrpSpPr>
          <p:grpSpPr>
            <a:xfrm rot="0">
              <a:off x="338051" y="370765"/>
              <a:ext cx="3075171" cy="3009742"/>
              <a:chOff x="0" y="0"/>
              <a:chExt cx="812800" cy="795506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812800" cy="795506"/>
              </a:xfrm>
              <a:custGeom>
                <a:avLst/>
                <a:gdLst/>
                <a:ahLst/>
                <a:cxnLst/>
                <a:rect r="r" b="b" t="t" l="l"/>
                <a:pathLst>
                  <a:path h="795506" w="812800">
                    <a:moveTo>
                      <a:pt x="406400" y="0"/>
                    </a:moveTo>
                    <a:cubicBezTo>
                      <a:pt x="181951" y="0"/>
                      <a:pt x="0" y="178080"/>
                      <a:pt x="0" y="397753"/>
                    </a:cubicBezTo>
                    <a:cubicBezTo>
                      <a:pt x="0" y="617426"/>
                      <a:pt x="181951" y="795506"/>
                      <a:pt x="406400" y="795506"/>
                    </a:cubicBezTo>
                    <a:cubicBezTo>
                      <a:pt x="630849" y="795506"/>
                      <a:pt x="812800" y="617426"/>
                      <a:pt x="812800" y="397753"/>
                    </a:cubicBezTo>
                    <a:cubicBezTo>
                      <a:pt x="812800" y="178080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76200" y="17429"/>
                <a:ext cx="660400" cy="70349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550"/>
                  </a:lnSpc>
                </a:pPr>
              </a:p>
            </p:txBody>
          </p:sp>
        </p:grpSp>
      </p:grpSp>
      <p:sp>
        <p:nvSpPr>
          <p:cNvPr name="AutoShape 47" id="47"/>
          <p:cNvSpPr/>
          <p:nvPr/>
        </p:nvSpPr>
        <p:spPr>
          <a:xfrm>
            <a:off x="8359810" y="1548206"/>
            <a:ext cx="2300390" cy="49639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48" id="48"/>
          <p:cNvGrpSpPr/>
          <p:nvPr/>
        </p:nvGrpSpPr>
        <p:grpSpPr>
          <a:xfrm rot="0">
            <a:off x="9633616" y="1307014"/>
            <a:ext cx="2040613" cy="2040613"/>
            <a:chOff x="0" y="0"/>
            <a:chExt cx="812800" cy="81280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0" id="50"/>
          <p:cNvGrpSpPr/>
          <p:nvPr/>
        </p:nvGrpSpPr>
        <p:grpSpPr>
          <a:xfrm rot="0">
            <a:off x="9633616" y="1291855"/>
            <a:ext cx="2053168" cy="2053168"/>
            <a:chOff x="0" y="0"/>
            <a:chExt cx="812800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0864" t="0" r="-57129" b="0"/>
              </a:stretch>
            </a:blipFill>
          </p:spPr>
        </p:sp>
      </p:grpSp>
      <p:sp>
        <p:nvSpPr>
          <p:cNvPr name="TextBox 52" id="52"/>
          <p:cNvSpPr txBox="true"/>
          <p:nvPr/>
        </p:nvSpPr>
        <p:spPr>
          <a:xfrm rot="0">
            <a:off x="12376592" y="1661011"/>
            <a:ext cx="2862494" cy="381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81"/>
              </a:lnSpc>
            </a:pPr>
            <a:r>
              <a:rPr lang="en-US" sz="2572">
                <a:solidFill>
                  <a:srgbClr val="FDFDFD"/>
                </a:solidFill>
                <a:latin typeface="Poppins Light"/>
                <a:ea typeface="Poppins Light"/>
                <a:cs typeface="Poppins Light"/>
                <a:sym typeface="Poppins Light"/>
              </a:rPr>
              <a:t>Última tecnología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2581552" y="2058534"/>
            <a:ext cx="2289656" cy="928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6"/>
              </a:lnSpc>
            </a:pPr>
            <a:r>
              <a:rPr lang="en-US" b="true" sz="3547" i="true" spc="-361">
                <a:solidFill>
                  <a:srgbClr val="FF575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CORE INSIDE</a:t>
            </a:r>
          </a:p>
          <a:p>
            <a:pPr algn="ctr">
              <a:lnSpc>
                <a:spcPts val="3476"/>
              </a:lnSpc>
            </a:pPr>
            <a:r>
              <a:rPr lang="en-US" b="true" sz="3547" i="true">
                <a:solidFill>
                  <a:srgbClr val="FDFDFD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NFC</a:t>
            </a:r>
          </a:p>
        </p:txBody>
      </p:sp>
      <p:grpSp>
        <p:nvGrpSpPr>
          <p:cNvPr name="Group 54" id="54"/>
          <p:cNvGrpSpPr/>
          <p:nvPr/>
        </p:nvGrpSpPr>
        <p:grpSpPr>
          <a:xfrm rot="0">
            <a:off x="11007946" y="2280045"/>
            <a:ext cx="1255039" cy="1568265"/>
            <a:chOff x="0" y="0"/>
            <a:chExt cx="1673385" cy="209102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1673385" cy="2091020"/>
            </a:xfrm>
            <a:custGeom>
              <a:avLst/>
              <a:gdLst/>
              <a:ahLst/>
              <a:cxnLst/>
              <a:rect r="r" b="b" t="t" l="l"/>
              <a:pathLst>
                <a:path h="2091020" w="1673385">
                  <a:moveTo>
                    <a:pt x="0" y="0"/>
                  </a:moveTo>
                  <a:lnTo>
                    <a:pt x="1673385" y="0"/>
                  </a:lnTo>
                  <a:lnTo>
                    <a:pt x="1673385" y="2091020"/>
                  </a:lnTo>
                  <a:lnTo>
                    <a:pt x="0" y="209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56" id="56"/>
          <p:cNvGrpSpPr/>
          <p:nvPr/>
        </p:nvGrpSpPr>
        <p:grpSpPr>
          <a:xfrm rot="-687373">
            <a:off x="11677841" y="2848416"/>
            <a:ext cx="1170287" cy="1028620"/>
            <a:chOff x="0" y="0"/>
            <a:chExt cx="421835" cy="37077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421835" cy="370770"/>
            </a:xfrm>
            <a:custGeom>
              <a:avLst/>
              <a:gdLst/>
              <a:ahLst/>
              <a:cxnLst/>
              <a:rect r="r" b="b" t="t" l="l"/>
              <a:pathLst>
                <a:path h="370770" w="421835">
                  <a:moveTo>
                    <a:pt x="185385" y="0"/>
                  </a:moveTo>
                  <a:lnTo>
                    <a:pt x="236450" y="0"/>
                  </a:lnTo>
                  <a:cubicBezTo>
                    <a:pt x="285617" y="0"/>
                    <a:pt x="332770" y="19532"/>
                    <a:pt x="367537" y="54298"/>
                  </a:cubicBezTo>
                  <a:cubicBezTo>
                    <a:pt x="402303" y="89065"/>
                    <a:pt x="421835" y="136218"/>
                    <a:pt x="421835" y="185385"/>
                  </a:cubicBezTo>
                  <a:lnTo>
                    <a:pt x="421835" y="185385"/>
                  </a:lnTo>
                  <a:cubicBezTo>
                    <a:pt x="421835" y="287771"/>
                    <a:pt x="338835" y="370770"/>
                    <a:pt x="236450" y="370770"/>
                  </a:cubicBezTo>
                  <a:lnTo>
                    <a:pt x="185385" y="370770"/>
                  </a:lnTo>
                  <a:cubicBezTo>
                    <a:pt x="83000" y="370770"/>
                    <a:pt x="0" y="287771"/>
                    <a:pt x="0" y="185385"/>
                  </a:cubicBezTo>
                  <a:lnTo>
                    <a:pt x="0" y="185385"/>
                  </a:lnTo>
                  <a:cubicBezTo>
                    <a:pt x="0" y="83000"/>
                    <a:pt x="83000" y="0"/>
                    <a:pt x="185385" y="0"/>
                  </a:cubicBezTo>
                  <a:close/>
                </a:path>
              </a:pathLst>
            </a:custGeom>
            <a:solidFill>
              <a:srgbClr val="0C0C0C"/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0" y="-38100"/>
              <a:ext cx="421835" cy="4088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59" id="59"/>
          <p:cNvSpPr/>
          <p:nvPr/>
        </p:nvSpPr>
        <p:spPr>
          <a:xfrm flipH="false" flipV="false" rot="-746651">
            <a:off x="11769429" y="3182404"/>
            <a:ext cx="900635" cy="95430"/>
          </a:xfrm>
          <a:custGeom>
            <a:avLst/>
            <a:gdLst/>
            <a:ahLst/>
            <a:cxnLst/>
            <a:rect r="r" b="b" t="t" l="l"/>
            <a:pathLst>
              <a:path h="95430" w="900635">
                <a:moveTo>
                  <a:pt x="0" y="0"/>
                </a:moveTo>
                <a:lnTo>
                  <a:pt x="900634" y="0"/>
                </a:lnTo>
                <a:lnTo>
                  <a:pt x="900634" y="95430"/>
                </a:lnTo>
                <a:lnTo>
                  <a:pt x="0" y="95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319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12181870" y="3307113"/>
            <a:ext cx="323452" cy="323452"/>
          </a:xfrm>
          <a:custGeom>
            <a:avLst/>
            <a:gdLst/>
            <a:ahLst/>
            <a:cxnLst/>
            <a:rect r="r" b="b" t="t" l="l"/>
            <a:pathLst>
              <a:path h="323452" w="323452">
                <a:moveTo>
                  <a:pt x="0" y="0"/>
                </a:moveTo>
                <a:lnTo>
                  <a:pt x="323452" y="0"/>
                </a:lnTo>
                <a:lnTo>
                  <a:pt x="323452" y="323452"/>
                </a:lnTo>
                <a:lnTo>
                  <a:pt x="0" y="3234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2189356" y="3314599"/>
            <a:ext cx="308479" cy="308479"/>
          </a:xfrm>
          <a:custGeom>
            <a:avLst/>
            <a:gdLst/>
            <a:ahLst/>
            <a:cxnLst/>
            <a:rect r="r" b="b" t="t" l="l"/>
            <a:pathLst>
              <a:path h="308479" w="308479">
                <a:moveTo>
                  <a:pt x="0" y="0"/>
                </a:moveTo>
                <a:lnTo>
                  <a:pt x="308479" y="0"/>
                </a:lnTo>
                <a:lnTo>
                  <a:pt x="308479" y="308480"/>
                </a:lnTo>
                <a:lnTo>
                  <a:pt x="0" y="3084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2" id="62"/>
          <p:cNvGrpSpPr/>
          <p:nvPr/>
        </p:nvGrpSpPr>
        <p:grpSpPr>
          <a:xfrm rot="-750941">
            <a:off x="11904639" y="3428412"/>
            <a:ext cx="554462" cy="157722"/>
            <a:chOff x="0" y="0"/>
            <a:chExt cx="199858" cy="56852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199858" cy="56852"/>
            </a:xfrm>
            <a:custGeom>
              <a:avLst/>
              <a:gdLst/>
              <a:ahLst/>
              <a:cxnLst/>
              <a:rect r="r" b="b" t="t" l="l"/>
              <a:pathLst>
                <a:path h="56852" w="199858">
                  <a:moveTo>
                    <a:pt x="28426" y="0"/>
                  </a:moveTo>
                  <a:lnTo>
                    <a:pt x="171432" y="0"/>
                  </a:lnTo>
                  <a:cubicBezTo>
                    <a:pt x="187132" y="0"/>
                    <a:pt x="199858" y="12727"/>
                    <a:pt x="199858" y="28426"/>
                  </a:cubicBezTo>
                  <a:lnTo>
                    <a:pt x="199858" y="28426"/>
                  </a:lnTo>
                  <a:cubicBezTo>
                    <a:pt x="199858" y="35965"/>
                    <a:pt x="196863" y="43195"/>
                    <a:pt x="191533" y="48526"/>
                  </a:cubicBezTo>
                  <a:cubicBezTo>
                    <a:pt x="186202" y="53857"/>
                    <a:pt x="178971" y="56852"/>
                    <a:pt x="171432" y="56852"/>
                  </a:cubicBezTo>
                  <a:lnTo>
                    <a:pt x="28426" y="56852"/>
                  </a:lnTo>
                  <a:cubicBezTo>
                    <a:pt x="12727" y="56852"/>
                    <a:pt x="0" y="44125"/>
                    <a:pt x="0" y="28426"/>
                  </a:cubicBezTo>
                  <a:lnTo>
                    <a:pt x="0" y="28426"/>
                  </a:lnTo>
                  <a:cubicBezTo>
                    <a:pt x="0" y="12727"/>
                    <a:pt x="12727" y="0"/>
                    <a:pt x="28426" y="0"/>
                  </a:cubicBezTo>
                  <a:close/>
                </a:path>
              </a:pathLst>
            </a:custGeom>
            <a:solidFill>
              <a:srgbClr val="0C0C0C"/>
            </a:solidFill>
          </p:spPr>
        </p:sp>
        <p:sp>
          <p:nvSpPr>
            <p:cNvPr name="TextBox 64" id="64"/>
            <p:cNvSpPr txBox="true"/>
            <p:nvPr/>
          </p:nvSpPr>
          <p:spPr>
            <a:xfrm>
              <a:off x="0" y="-38100"/>
              <a:ext cx="199858" cy="949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65" id="65"/>
          <p:cNvSpPr/>
          <p:nvPr/>
        </p:nvSpPr>
        <p:spPr>
          <a:xfrm flipH="false" flipV="false" rot="4760425">
            <a:off x="12270778" y="3391558"/>
            <a:ext cx="195647" cy="154561"/>
          </a:xfrm>
          <a:custGeom>
            <a:avLst/>
            <a:gdLst/>
            <a:ahLst/>
            <a:cxnLst/>
            <a:rect r="r" b="b" t="t" l="l"/>
            <a:pathLst>
              <a:path h="154561" w="195647">
                <a:moveTo>
                  <a:pt x="0" y="0"/>
                </a:moveTo>
                <a:lnTo>
                  <a:pt x="195647" y="0"/>
                </a:lnTo>
                <a:lnTo>
                  <a:pt x="195647" y="154562"/>
                </a:lnTo>
                <a:lnTo>
                  <a:pt x="0" y="15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6" id="66"/>
          <p:cNvGrpSpPr/>
          <p:nvPr/>
        </p:nvGrpSpPr>
        <p:grpSpPr>
          <a:xfrm rot="0">
            <a:off x="8283902" y="1472299"/>
            <a:ext cx="151815" cy="151815"/>
            <a:chOff x="0" y="0"/>
            <a:chExt cx="812800" cy="812800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8" id="6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9" id="69"/>
          <p:cNvGrpSpPr>
            <a:grpSpLocks noChangeAspect="true"/>
          </p:cNvGrpSpPr>
          <p:nvPr/>
        </p:nvGrpSpPr>
        <p:grpSpPr>
          <a:xfrm rot="0">
            <a:off x="8919470" y="3351462"/>
            <a:ext cx="1744143" cy="1744136"/>
            <a:chOff x="0" y="0"/>
            <a:chExt cx="6350000" cy="6349975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71" id="71"/>
          <p:cNvGrpSpPr>
            <a:grpSpLocks noChangeAspect="true"/>
          </p:cNvGrpSpPr>
          <p:nvPr/>
        </p:nvGrpSpPr>
        <p:grpSpPr>
          <a:xfrm rot="0">
            <a:off x="8990952" y="3422943"/>
            <a:ext cx="1601179" cy="1601173"/>
            <a:chOff x="0" y="0"/>
            <a:chExt cx="6350000" cy="6349975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8865" t="0" r="-8865" b="0"/>
              </a:stretch>
            </a:blipFill>
          </p:spPr>
        </p:sp>
      </p:grpSp>
      <p:sp>
        <p:nvSpPr>
          <p:cNvPr name="AutoShape 73" id="73"/>
          <p:cNvSpPr/>
          <p:nvPr/>
        </p:nvSpPr>
        <p:spPr>
          <a:xfrm>
            <a:off x="8352917" y="1573026"/>
            <a:ext cx="1056645" cy="1946748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74" id="74"/>
          <p:cNvGrpSpPr>
            <a:grpSpLocks noChangeAspect="true"/>
          </p:cNvGrpSpPr>
          <p:nvPr/>
        </p:nvGrpSpPr>
        <p:grpSpPr>
          <a:xfrm rot="0">
            <a:off x="12630600" y="4274280"/>
            <a:ext cx="1878040" cy="1878032"/>
            <a:chOff x="0" y="0"/>
            <a:chExt cx="6350000" cy="6349975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76" id="76"/>
          <p:cNvGrpSpPr>
            <a:grpSpLocks noChangeAspect="true"/>
          </p:cNvGrpSpPr>
          <p:nvPr/>
        </p:nvGrpSpPr>
        <p:grpSpPr>
          <a:xfrm rot="0">
            <a:off x="12710245" y="4378435"/>
            <a:ext cx="1679593" cy="1679586"/>
            <a:chOff x="0" y="0"/>
            <a:chExt cx="6350000" cy="6349975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32198" t="0" r="-32198" b="0"/>
              </a:stretch>
            </a:blipFill>
          </p:spPr>
        </p:sp>
      </p:grpSp>
      <p:sp>
        <p:nvSpPr>
          <p:cNvPr name="TextBox 78" id="78"/>
          <p:cNvSpPr txBox="true"/>
          <p:nvPr/>
        </p:nvSpPr>
        <p:spPr>
          <a:xfrm rot="0">
            <a:off x="12172855" y="5401923"/>
            <a:ext cx="2808103" cy="1219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5"/>
              </a:lnSpc>
            </a:pPr>
            <a:r>
              <a:rPr lang="en-US" b="true" sz="2725" i="true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¡INTERCAMBIABLES!</a:t>
            </a:r>
          </a:p>
        </p:txBody>
      </p:sp>
      <p:grpSp>
        <p:nvGrpSpPr>
          <p:cNvPr name="Group 79" id="79"/>
          <p:cNvGrpSpPr>
            <a:grpSpLocks noChangeAspect="true"/>
          </p:cNvGrpSpPr>
          <p:nvPr/>
        </p:nvGrpSpPr>
        <p:grpSpPr>
          <a:xfrm rot="0">
            <a:off x="15208056" y="5356722"/>
            <a:ext cx="2336445" cy="2336436"/>
            <a:chOff x="0" y="0"/>
            <a:chExt cx="6350000" cy="6349975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name="AutoShape 81" id="81"/>
          <p:cNvSpPr/>
          <p:nvPr/>
        </p:nvSpPr>
        <p:spPr>
          <a:xfrm flipH="true">
            <a:off x="13039517" y="6524940"/>
            <a:ext cx="2711510" cy="1646463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82" id="82"/>
          <p:cNvGrpSpPr>
            <a:grpSpLocks noChangeAspect="true"/>
          </p:cNvGrpSpPr>
          <p:nvPr/>
        </p:nvGrpSpPr>
        <p:grpSpPr>
          <a:xfrm rot="0">
            <a:off x="15336298" y="5463415"/>
            <a:ext cx="2123058" cy="2123049"/>
            <a:chOff x="0" y="0"/>
            <a:chExt cx="6350000" cy="6349975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281250" t="-348110" r="-10569" b="-35548"/>
              </a:stretch>
            </a:blipFill>
          </p:spPr>
        </p:sp>
      </p:grpSp>
      <p:grpSp>
        <p:nvGrpSpPr>
          <p:cNvPr name="Group 84" id="84"/>
          <p:cNvGrpSpPr/>
          <p:nvPr/>
        </p:nvGrpSpPr>
        <p:grpSpPr>
          <a:xfrm rot="0">
            <a:off x="12963609" y="8095496"/>
            <a:ext cx="151815" cy="151815"/>
            <a:chOff x="0" y="0"/>
            <a:chExt cx="812800" cy="812800"/>
          </a:xfrm>
        </p:grpSpPr>
        <p:sp>
          <p:nvSpPr>
            <p:cNvPr name="Freeform 85" id="8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6" id="8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87" id="87"/>
          <p:cNvSpPr/>
          <p:nvPr/>
        </p:nvSpPr>
        <p:spPr>
          <a:xfrm>
            <a:off x="9028897" y="6874820"/>
            <a:ext cx="380665" cy="742430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Freeform 88" id="88"/>
          <p:cNvSpPr/>
          <p:nvPr/>
        </p:nvSpPr>
        <p:spPr>
          <a:xfrm flipH="false" flipV="false" rot="-5400000">
            <a:off x="8578215" y="6350459"/>
            <a:ext cx="901363" cy="436598"/>
          </a:xfrm>
          <a:custGeom>
            <a:avLst/>
            <a:gdLst/>
            <a:ahLst/>
            <a:cxnLst/>
            <a:rect r="r" b="b" t="t" l="l"/>
            <a:pathLst>
              <a:path h="436598" w="901363">
                <a:moveTo>
                  <a:pt x="0" y="0"/>
                </a:moveTo>
                <a:lnTo>
                  <a:pt x="901363" y="0"/>
                </a:lnTo>
                <a:lnTo>
                  <a:pt x="901363" y="436598"/>
                </a:lnTo>
                <a:lnTo>
                  <a:pt x="0" y="43659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89" id="89"/>
          <p:cNvSpPr/>
          <p:nvPr/>
        </p:nvSpPr>
        <p:spPr>
          <a:xfrm flipH="true">
            <a:off x="10697537" y="6620969"/>
            <a:ext cx="2266073" cy="1569479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Freeform 90" id="90"/>
          <p:cNvSpPr/>
          <p:nvPr/>
        </p:nvSpPr>
        <p:spPr>
          <a:xfrm flipH="false" flipV="false" rot="0">
            <a:off x="9418645" y="6239593"/>
            <a:ext cx="1070501" cy="329165"/>
          </a:xfrm>
          <a:custGeom>
            <a:avLst/>
            <a:gdLst/>
            <a:ahLst/>
            <a:cxnLst/>
            <a:rect r="r" b="b" t="t" l="l"/>
            <a:pathLst>
              <a:path h="329165" w="1070501">
                <a:moveTo>
                  <a:pt x="0" y="0"/>
                </a:moveTo>
                <a:lnTo>
                  <a:pt x="1070501" y="0"/>
                </a:lnTo>
                <a:lnTo>
                  <a:pt x="1070501" y="329165"/>
                </a:lnTo>
                <a:lnTo>
                  <a:pt x="0" y="3291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91" id="91"/>
          <p:cNvSpPr txBox="true"/>
          <p:nvPr/>
        </p:nvSpPr>
        <p:spPr>
          <a:xfrm rot="0">
            <a:off x="1613449" y="3842995"/>
            <a:ext cx="2003460" cy="388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5"/>
              </a:lnSpc>
            </a:pPr>
            <a:r>
              <a:rPr lang="en-US" sz="221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DOBLE MOTOR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613449" y="4236792"/>
            <a:ext cx="2221013" cy="247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61"/>
              </a:lnSpc>
            </a:pPr>
            <a:r>
              <a:rPr lang="en-US" sz="166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total </a:t>
            </a:r>
            <a:r>
              <a:rPr lang="en-US" b="true" sz="1661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1000W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624865" y="4598246"/>
            <a:ext cx="2344082" cy="388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5"/>
              </a:lnSpc>
            </a:pPr>
            <a:r>
              <a:rPr lang="en-US" sz="221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BATERÍA DE LITIO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1613062" y="4977219"/>
            <a:ext cx="3815894" cy="300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4"/>
              </a:lnSpc>
            </a:pPr>
            <a:r>
              <a:rPr lang="en-US" sz="166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15.000 - 18.000 mAh / 48V / 60- 70km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613062" y="5467321"/>
            <a:ext cx="3003645" cy="388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5"/>
              </a:lnSpc>
            </a:pPr>
            <a:r>
              <a:rPr lang="en-US" sz="221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FRENADA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642924" y="5840931"/>
            <a:ext cx="3081763" cy="582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4"/>
              </a:lnSpc>
            </a:pPr>
            <a:r>
              <a:rPr lang="en-US" sz="166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delantera y trasera + </a:t>
            </a:r>
            <a:r>
              <a:rPr lang="en-US" sz="1660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66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1624519" y="6630494"/>
            <a:ext cx="4149489" cy="32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3"/>
              </a:lnSpc>
            </a:pPr>
            <a:r>
              <a:rPr lang="en-US" sz="221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ILUMINACIÓN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1651119" y="7022613"/>
            <a:ext cx="4071445" cy="594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4"/>
              </a:lnSpc>
            </a:pPr>
            <a:r>
              <a:rPr lang="en-US" sz="166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Luz delantera, trasera + intermitencias en empuñaduras y base.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1369395" y="4692409"/>
            <a:ext cx="80189" cy="203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7"/>
              </a:lnSpc>
            </a:pPr>
            <a:r>
              <a:rPr lang="en-US" sz="110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1367018" y="5561484"/>
            <a:ext cx="84944" cy="203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7"/>
              </a:lnSpc>
            </a:pPr>
            <a:r>
              <a:rPr lang="en-US" sz="110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1356903" y="6635421"/>
            <a:ext cx="95058" cy="203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7"/>
              </a:lnSpc>
            </a:pPr>
            <a:r>
              <a:rPr lang="en-US" sz="110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1613449" y="7779175"/>
            <a:ext cx="4109115" cy="388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95"/>
              </a:lnSpc>
            </a:pPr>
            <a:r>
              <a:rPr lang="en-US" sz="221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</a:t>
            </a:r>
            <a:r>
              <a:rPr lang="en-US" sz="221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SUSPENSIÓN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1637698" y="8161034"/>
            <a:ext cx="4114341" cy="293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4"/>
              </a:lnSpc>
            </a:pPr>
            <a:r>
              <a:rPr lang="en-US" sz="166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Doble. Trasero y por torsión delantera.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1363853" y="7842807"/>
            <a:ext cx="91273" cy="203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7"/>
              </a:lnSpc>
            </a:pPr>
            <a:r>
              <a:rPr lang="en-US" sz="110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1624865" y="9035860"/>
            <a:ext cx="4316073" cy="293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4"/>
              </a:lnSpc>
            </a:pPr>
            <a:r>
              <a:rPr lang="en-US" sz="166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App móvil, tecnología NFC y mucho más.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1374381" y="8720356"/>
            <a:ext cx="89456" cy="203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7"/>
              </a:lnSpc>
            </a:pPr>
            <a:r>
              <a:rPr lang="en-US" sz="110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1637692" y="8647300"/>
            <a:ext cx="1901058" cy="406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86"/>
              </a:lnSpc>
            </a:pPr>
            <a:r>
              <a:rPr lang="en-US" b="true" sz="2945" i="true" spc="-300">
                <a:solidFill>
                  <a:srgbClr val="FF575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CORE INSIDE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1402133" y="3944910"/>
            <a:ext cx="52813" cy="203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7"/>
              </a:lnSpc>
            </a:pPr>
            <a:r>
              <a:rPr lang="en-US" sz="110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14774042" y="8787845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¡NOVEDAD!</a:t>
            </a:r>
          </a:p>
        </p:txBody>
      </p:sp>
      <p:sp>
        <p:nvSpPr>
          <p:cNvPr name="TextBox 110" id="110"/>
          <p:cNvSpPr txBox="true"/>
          <p:nvPr/>
        </p:nvSpPr>
        <p:spPr>
          <a:xfrm rot="0">
            <a:off x="12667502" y="3790778"/>
            <a:ext cx="1712976" cy="667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5"/>
              </a:lnSpc>
            </a:pPr>
            <a:r>
              <a:rPr lang="en-US" sz="272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Luces led</a:t>
            </a:r>
          </a:p>
        </p:txBody>
      </p:sp>
      <p:sp>
        <p:nvSpPr>
          <p:cNvPr name="TextBox 111" id="111"/>
          <p:cNvSpPr txBox="true"/>
          <p:nvPr/>
        </p:nvSpPr>
        <p:spPr>
          <a:xfrm rot="0">
            <a:off x="9418645" y="6614128"/>
            <a:ext cx="1713627" cy="283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4"/>
              </a:lnSpc>
            </a:pPr>
            <a:r>
              <a:rPr lang="en-US" sz="158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Estándar (15 aH)</a:t>
            </a:r>
          </a:p>
        </p:txBody>
      </p:sp>
      <p:sp>
        <p:nvSpPr>
          <p:cNvPr name="TextBox 112" id="112"/>
          <p:cNvSpPr txBox="true"/>
          <p:nvPr/>
        </p:nvSpPr>
        <p:spPr>
          <a:xfrm rot="0">
            <a:off x="9973157" y="6260986"/>
            <a:ext cx="1713627" cy="283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4"/>
              </a:lnSpc>
            </a:pPr>
            <a:r>
              <a:rPr lang="en-US" sz="158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(18 aH)</a:t>
            </a:r>
          </a:p>
        </p:txBody>
      </p:sp>
      <p:grpSp>
        <p:nvGrpSpPr>
          <p:cNvPr name="Group 113" id="113"/>
          <p:cNvGrpSpPr/>
          <p:nvPr/>
        </p:nvGrpSpPr>
        <p:grpSpPr>
          <a:xfrm rot="0">
            <a:off x="10592131" y="8116559"/>
            <a:ext cx="151815" cy="151815"/>
            <a:chOff x="0" y="0"/>
            <a:chExt cx="812800" cy="812800"/>
          </a:xfrm>
        </p:grpSpPr>
        <p:sp>
          <p:nvSpPr>
            <p:cNvPr name="Freeform 114" id="1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5" id="1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16" id="116"/>
          <p:cNvGrpSpPr/>
          <p:nvPr/>
        </p:nvGrpSpPr>
        <p:grpSpPr>
          <a:xfrm rot="0">
            <a:off x="9342738" y="7541343"/>
            <a:ext cx="151815" cy="151815"/>
            <a:chOff x="0" y="0"/>
            <a:chExt cx="812800" cy="812800"/>
          </a:xfrm>
        </p:grpSpPr>
        <p:sp>
          <p:nvSpPr>
            <p:cNvPr name="Freeform 117" id="1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8" id="1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19" id="119"/>
          <p:cNvSpPr txBox="true"/>
          <p:nvPr/>
        </p:nvSpPr>
        <p:spPr>
          <a:xfrm rot="0">
            <a:off x="15560332" y="2870521"/>
            <a:ext cx="2024286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SG27-395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8435089037296</a:t>
            </a:r>
          </a:p>
        </p:txBody>
      </p:sp>
      <p:sp>
        <p:nvSpPr>
          <p:cNvPr name="TextBox 120" id="120"/>
          <p:cNvSpPr txBox="true"/>
          <p:nvPr/>
        </p:nvSpPr>
        <p:spPr>
          <a:xfrm rot="0">
            <a:off x="15567475" y="3417537"/>
            <a:ext cx="2017142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SG27-423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8435089037470</a:t>
            </a:r>
          </a:p>
        </p:txBody>
      </p:sp>
      <p:sp>
        <p:nvSpPr>
          <p:cNvPr name="Freeform 121" id="121"/>
          <p:cNvSpPr/>
          <p:nvPr/>
        </p:nvSpPr>
        <p:spPr>
          <a:xfrm flipH="false" flipV="false" rot="0">
            <a:off x="16514117" y="3787040"/>
            <a:ext cx="1070501" cy="329165"/>
          </a:xfrm>
          <a:custGeom>
            <a:avLst/>
            <a:gdLst/>
            <a:ahLst/>
            <a:cxnLst/>
            <a:rect r="r" b="b" t="t" l="l"/>
            <a:pathLst>
              <a:path h="329165" w="1070501">
                <a:moveTo>
                  <a:pt x="0" y="0"/>
                </a:moveTo>
                <a:lnTo>
                  <a:pt x="1070500" y="0"/>
                </a:lnTo>
                <a:lnTo>
                  <a:pt x="1070500" y="329165"/>
                </a:lnTo>
                <a:lnTo>
                  <a:pt x="0" y="3291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2601417" y="4253166"/>
            <a:ext cx="10386641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4346012" y="1656342"/>
            <a:ext cx="2006651" cy="137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81"/>
              </a:lnSpc>
            </a:pPr>
            <a:r>
              <a:rPr lang="en-US" sz="10491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SERIE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516433" y="2432875"/>
            <a:ext cx="1980654" cy="1406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8"/>
              </a:lnSpc>
              <a:spcBef>
                <a:spcPct val="0"/>
              </a:spcBef>
            </a:pPr>
            <a:r>
              <a:rPr lang="en-US" sz="799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EVO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346012" y="4580562"/>
            <a:ext cx="7174483" cy="4659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Smartgyro 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Urban EVO</a:t>
            </a:r>
          </a:p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Smartgyro 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Rockway EVO</a:t>
            </a:r>
          </a:p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Smartgyro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Rockway PRO EVO</a:t>
            </a:r>
          </a:p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Smartgyro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Ryder EVO</a:t>
            </a:r>
          </a:p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Smartgyro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Raptor EVO</a:t>
            </a:r>
          </a:p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Smartgyro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Raptor LR EVO</a:t>
            </a:r>
          </a:p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Smartgyro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Raptor Dual EVO</a:t>
            </a:r>
          </a:p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Smartgyro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Raptor Dual LR EVO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576313" y="3427037"/>
            <a:ext cx="1678400" cy="167840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91B8">
                <a:alpha val="62745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689595" y="3540319"/>
            <a:ext cx="1451836" cy="145183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91B8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203467" y="3744002"/>
            <a:ext cx="397950" cy="923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4"/>
              </a:lnSpc>
            </a:pPr>
            <a:r>
              <a:rPr lang="en-US" sz="548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4461755" y="6247128"/>
            <a:ext cx="2485978" cy="2485978"/>
            <a:chOff x="0" y="0"/>
            <a:chExt cx="3314637" cy="3314637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14637" cy="3314637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60000"/>
                    </a:srgbClr>
                  </a:gs>
                  <a:gs pos="100000">
                    <a:srgbClr val="FF914D">
                      <a:alpha val="60000"/>
                    </a:srgbClr>
                  </a:gs>
                </a:gsLst>
                <a:lin ang="0"/>
              </a:gra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00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298703" y="327610"/>
              <a:ext cx="2717232" cy="2659418"/>
              <a:chOff x="0" y="0"/>
              <a:chExt cx="812800" cy="795506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795506"/>
              </a:xfrm>
              <a:custGeom>
                <a:avLst/>
                <a:gdLst/>
                <a:ahLst/>
                <a:cxnLst/>
                <a:rect r="r" b="b" t="t" l="l"/>
                <a:pathLst>
                  <a:path h="795506" w="812800">
                    <a:moveTo>
                      <a:pt x="406400" y="0"/>
                    </a:moveTo>
                    <a:cubicBezTo>
                      <a:pt x="181951" y="0"/>
                      <a:pt x="0" y="178080"/>
                      <a:pt x="0" y="397753"/>
                    </a:cubicBezTo>
                    <a:cubicBezTo>
                      <a:pt x="0" y="617426"/>
                      <a:pt x="181951" y="795506"/>
                      <a:pt x="406400" y="795506"/>
                    </a:cubicBezTo>
                    <a:cubicBezTo>
                      <a:pt x="630849" y="795506"/>
                      <a:pt x="812800" y="617426"/>
                      <a:pt x="812800" y="397753"/>
                    </a:cubicBezTo>
                    <a:cubicBezTo>
                      <a:pt x="812800" y="178080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17429"/>
                <a:ext cx="660400" cy="70349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550"/>
                  </a:lnSpc>
                </a:pPr>
              </a:p>
            </p:txBody>
          </p:sp>
        </p:grpSp>
      </p:grpSp>
      <p:grpSp>
        <p:nvGrpSpPr>
          <p:cNvPr name="Group 21" id="21"/>
          <p:cNvGrpSpPr/>
          <p:nvPr/>
        </p:nvGrpSpPr>
        <p:grpSpPr>
          <a:xfrm rot="0">
            <a:off x="14803198" y="6596418"/>
            <a:ext cx="1803093" cy="1803093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3" id="23"/>
          <p:cNvGrpSpPr/>
          <p:nvPr/>
        </p:nvGrpSpPr>
        <p:grpSpPr>
          <a:xfrm rot="0">
            <a:off x="14803198" y="6583024"/>
            <a:ext cx="1814186" cy="1814186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0864" t="0" r="-57129" b="0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14175736" y="5105686"/>
            <a:ext cx="2989234" cy="417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2686">
                <a:solidFill>
                  <a:srgbClr val="FDFDFD"/>
                </a:solidFill>
                <a:latin typeface="Poppins Light"/>
                <a:ea typeface="Poppins Light"/>
                <a:cs typeface="Poppins Light"/>
                <a:sym typeface="Poppins Light"/>
              </a:rPr>
              <a:t>Última tecnología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389771" y="5519122"/>
            <a:ext cx="2391033" cy="532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b="true" sz="3704" i="true" spc="-377">
                <a:solidFill>
                  <a:srgbClr val="FF575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CORE INSIDE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4530549" y="8055932"/>
            <a:ext cx="1314479" cy="1314479"/>
            <a:chOff x="0" y="0"/>
            <a:chExt cx="1752639" cy="1752639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1752639" cy="1752639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60000"/>
                    </a:srgbClr>
                  </a:gs>
                  <a:gs pos="100000">
                    <a:srgbClr val="FF914D">
                      <a:alpha val="60000"/>
                    </a:srgbClr>
                  </a:gs>
                </a:gsLst>
                <a:lin ang="0"/>
              </a:gra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9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157941" y="173226"/>
              <a:ext cx="1436756" cy="1406187"/>
              <a:chOff x="0" y="0"/>
              <a:chExt cx="812800" cy="795506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795506"/>
              </a:xfrm>
              <a:custGeom>
                <a:avLst/>
                <a:gdLst/>
                <a:ahLst/>
                <a:cxnLst/>
                <a:rect r="r" b="b" t="t" l="l"/>
                <a:pathLst>
                  <a:path h="795506" w="812800">
                    <a:moveTo>
                      <a:pt x="406400" y="0"/>
                    </a:moveTo>
                    <a:cubicBezTo>
                      <a:pt x="181951" y="0"/>
                      <a:pt x="0" y="178080"/>
                      <a:pt x="0" y="397753"/>
                    </a:cubicBezTo>
                    <a:cubicBezTo>
                      <a:pt x="0" y="617426"/>
                      <a:pt x="181951" y="795506"/>
                      <a:pt x="406400" y="795506"/>
                    </a:cubicBezTo>
                    <a:cubicBezTo>
                      <a:pt x="630849" y="795506"/>
                      <a:pt x="812800" y="617426"/>
                      <a:pt x="812800" y="397753"/>
                    </a:cubicBezTo>
                    <a:cubicBezTo>
                      <a:pt x="812800" y="178080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17429"/>
                <a:ext cx="660400" cy="70349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550"/>
                  </a:lnSpc>
                </a:pPr>
              </a:p>
            </p:txBody>
          </p:sp>
        </p:grpSp>
      </p:grpSp>
      <p:grpSp>
        <p:nvGrpSpPr>
          <p:cNvPr name="Group 34" id="34"/>
          <p:cNvGrpSpPr/>
          <p:nvPr/>
        </p:nvGrpSpPr>
        <p:grpSpPr>
          <a:xfrm rot="0">
            <a:off x="14711089" y="8240622"/>
            <a:ext cx="953399" cy="953399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6" id="36"/>
          <p:cNvGrpSpPr/>
          <p:nvPr/>
        </p:nvGrpSpPr>
        <p:grpSpPr>
          <a:xfrm rot="0">
            <a:off x="14711089" y="8233539"/>
            <a:ext cx="959264" cy="959264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8" id="38"/>
          <p:cNvGrpSpPr/>
          <p:nvPr/>
        </p:nvGrpSpPr>
        <p:grpSpPr>
          <a:xfrm rot="0">
            <a:off x="15622590" y="8055932"/>
            <a:ext cx="1314479" cy="1314479"/>
            <a:chOff x="0" y="0"/>
            <a:chExt cx="1752639" cy="1752639"/>
          </a:xfrm>
        </p:grpSpPr>
        <p:grpSp>
          <p:nvGrpSpPr>
            <p:cNvPr name="Group 39" id="39"/>
            <p:cNvGrpSpPr/>
            <p:nvPr/>
          </p:nvGrpSpPr>
          <p:grpSpPr>
            <a:xfrm rot="0">
              <a:off x="0" y="0"/>
              <a:ext cx="1752639" cy="1752639"/>
              <a:chOff x="0" y="0"/>
              <a:chExt cx="812800" cy="8128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60000"/>
                    </a:srgbClr>
                  </a:gs>
                  <a:gs pos="100000">
                    <a:srgbClr val="FF914D">
                      <a:alpha val="60000"/>
                    </a:srgbClr>
                  </a:gs>
                </a:gsLst>
                <a:lin ang="0"/>
              </a:gra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9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157941" y="173226"/>
              <a:ext cx="1436756" cy="1406187"/>
              <a:chOff x="0" y="0"/>
              <a:chExt cx="812800" cy="795506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795506"/>
              </a:xfrm>
              <a:custGeom>
                <a:avLst/>
                <a:gdLst/>
                <a:ahLst/>
                <a:cxnLst/>
                <a:rect r="r" b="b" t="t" l="l"/>
                <a:pathLst>
                  <a:path h="795506" w="812800">
                    <a:moveTo>
                      <a:pt x="406400" y="0"/>
                    </a:moveTo>
                    <a:cubicBezTo>
                      <a:pt x="181951" y="0"/>
                      <a:pt x="0" y="178080"/>
                      <a:pt x="0" y="397753"/>
                    </a:cubicBezTo>
                    <a:cubicBezTo>
                      <a:pt x="0" y="617426"/>
                      <a:pt x="181951" y="795506"/>
                      <a:pt x="406400" y="795506"/>
                    </a:cubicBezTo>
                    <a:cubicBezTo>
                      <a:pt x="630849" y="795506"/>
                      <a:pt x="812800" y="617426"/>
                      <a:pt x="812800" y="397753"/>
                    </a:cubicBezTo>
                    <a:cubicBezTo>
                      <a:pt x="812800" y="178080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76200" y="17429"/>
                <a:ext cx="660400" cy="70349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550"/>
                  </a:lnSpc>
                </a:pPr>
              </a:p>
            </p:txBody>
          </p:sp>
        </p:grpSp>
      </p:grpSp>
      <p:grpSp>
        <p:nvGrpSpPr>
          <p:cNvPr name="Group 45" id="45"/>
          <p:cNvGrpSpPr/>
          <p:nvPr/>
        </p:nvGrpSpPr>
        <p:grpSpPr>
          <a:xfrm rot="0">
            <a:off x="15803131" y="8240622"/>
            <a:ext cx="953399" cy="953399"/>
            <a:chOff x="0" y="0"/>
            <a:chExt cx="812800" cy="8128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7" id="47"/>
          <p:cNvGrpSpPr/>
          <p:nvPr/>
        </p:nvGrpSpPr>
        <p:grpSpPr>
          <a:xfrm rot="0">
            <a:off x="15803131" y="8233539"/>
            <a:ext cx="959264" cy="959264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49" id="49"/>
          <p:cNvSpPr/>
          <p:nvPr/>
        </p:nvSpPr>
        <p:spPr>
          <a:xfrm flipH="false" flipV="false" rot="0">
            <a:off x="13832939" y="7497964"/>
            <a:ext cx="2586069" cy="1969404"/>
          </a:xfrm>
          <a:custGeom>
            <a:avLst/>
            <a:gdLst/>
            <a:ahLst/>
            <a:cxnLst/>
            <a:rect r="r" b="b" t="t" l="l"/>
            <a:pathLst>
              <a:path h="1969404" w="2586069">
                <a:moveTo>
                  <a:pt x="0" y="0"/>
                </a:moveTo>
                <a:lnTo>
                  <a:pt x="2586070" y="0"/>
                </a:lnTo>
                <a:lnTo>
                  <a:pt x="2586070" y="1969404"/>
                </a:lnTo>
                <a:lnTo>
                  <a:pt x="0" y="1969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69" t="0" r="-769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4986208" y="7497964"/>
            <a:ext cx="2601433" cy="1951075"/>
          </a:xfrm>
          <a:custGeom>
            <a:avLst/>
            <a:gdLst/>
            <a:ahLst/>
            <a:cxnLst/>
            <a:rect r="r" b="b" t="t" l="l"/>
            <a:pathLst>
              <a:path h="1951075" w="2601433">
                <a:moveTo>
                  <a:pt x="0" y="0"/>
                </a:moveTo>
                <a:lnTo>
                  <a:pt x="2601434" y="0"/>
                </a:lnTo>
                <a:lnTo>
                  <a:pt x="2601434" y="1951075"/>
                </a:lnTo>
                <a:lnTo>
                  <a:pt x="0" y="1951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48505">
            <a:off x="-6036376" y="-2283976"/>
            <a:ext cx="15158400" cy="15178802"/>
            <a:chOff x="0" y="0"/>
            <a:chExt cx="811708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1708" cy="812800"/>
            </a:xfrm>
            <a:custGeom>
              <a:avLst/>
              <a:gdLst/>
              <a:ahLst/>
              <a:cxnLst/>
              <a:rect r="r" b="b" t="t" l="l"/>
              <a:pathLst>
                <a:path h="812800" w="811708">
                  <a:moveTo>
                    <a:pt x="405854" y="0"/>
                  </a:moveTo>
                  <a:cubicBezTo>
                    <a:pt x="181707" y="0"/>
                    <a:pt x="0" y="181951"/>
                    <a:pt x="0" y="406400"/>
                  </a:cubicBezTo>
                  <a:cubicBezTo>
                    <a:pt x="0" y="630849"/>
                    <a:pt x="181707" y="812800"/>
                    <a:pt x="405854" y="812800"/>
                  </a:cubicBezTo>
                  <a:cubicBezTo>
                    <a:pt x="630001" y="812800"/>
                    <a:pt x="811708" y="630849"/>
                    <a:pt x="811708" y="406400"/>
                  </a:cubicBezTo>
                  <a:cubicBezTo>
                    <a:pt x="811708" y="181951"/>
                    <a:pt x="630001" y="0"/>
                    <a:pt x="40585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gradFill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098" y="38100"/>
              <a:ext cx="659512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303589" y="3272983"/>
            <a:ext cx="7354893" cy="1730376"/>
            <a:chOff x="0" y="0"/>
            <a:chExt cx="2256332" cy="53084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56332" cy="530844"/>
            </a:xfrm>
            <a:custGeom>
              <a:avLst/>
              <a:gdLst/>
              <a:ahLst/>
              <a:cxnLst/>
              <a:rect r="r" b="b" t="t" l="l"/>
              <a:pathLst>
                <a:path h="530844" w="2256332">
                  <a:moveTo>
                    <a:pt x="53684" y="0"/>
                  </a:moveTo>
                  <a:lnTo>
                    <a:pt x="2202649" y="0"/>
                  </a:lnTo>
                  <a:cubicBezTo>
                    <a:pt x="2216887" y="0"/>
                    <a:pt x="2230541" y="5656"/>
                    <a:pt x="2240609" y="15724"/>
                  </a:cubicBezTo>
                  <a:cubicBezTo>
                    <a:pt x="2250677" y="25791"/>
                    <a:pt x="2256332" y="39446"/>
                    <a:pt x="2256332" y="53684"/>
                  </a:cubicBezTo>
                  <a:lnTo>
                    <a:pt x="2256332" y="477161"/>
                  </a:lnTo>
                  <a:cubicBezTo>
                    <a:pt x="2256332" y="506809"/>
                    <a:pt x="2232297" y="530844"/>
                    <a:pt x="2202649" y="530844"/>
                  </a:cubicBezTo>
                  <a:lnTo>
                    <a:pt x="53684" y="530844"/>
                  </a:lnTo>
                  <a:cubicBezTo>
                    <a:pt x="39446" y="530844"/>
                    <a:pt x="25791" y="525189"/>
                    <a:pt x="15724" y="515121"/>
                  </a:cubicBezTo>
                  <a:cubicBezTo>
                    <a:pt x="5656" y="505053"/>
                    <a:pt x="0" y="491399"/>
                    <a:pt x="0" y="477161"/>
                  </a:cubicBezTo>
                  <a:lnTo>
                    <a:pt x="0" y="53684"/>
                  </a:lnTo>
                  <a:cubicBezTo>
                    <a:pt x="0" y="39446"/>
                    <a:pt x="5656" y="25791"/>
                    <a:pt x="15724" y="15724"/>
                  </a:cubicBezTo>
                  <a:cubicBezTo>
                    <a:pt x="25791" y="5656"/>
                    <a:pt x="39446" y="0"/>
                    <a:pt x="53684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2256332" cy="5594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1009215" y="526289"/>
            <a:ext cx="6262588" cy="728026"/>
          </a:xfrm>
          <a:custGeom>
            <a:avLst/>
            <a:gdLst/>
            <a:ahLst/>
            <a:cxnLst/>
            <a:rect r="r" b="b" t="t" l="l"/>
            <a:pathLst>
              <a:path h="728026" w="6262588">
                <a:moveTo>
                  <a:pt x="0" y="0"/>
                </a:moveTo>
                <a:lnTo>
                  <a:pt x="6262589" y="0"/>
                </a:lnTo>
                <a:lnTo>
                  <a:pt x="6262589" y="728026"/>
                </a:lnTo>
                <a:lnTo>
                  <a:pt x="0" y="728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133794" y="3272983"/>
            <a:ext cx="7673724" cy="1730376"/>
            <a:chOff x="0" y="0"/>
            <a:chExt cx="2354143" cy="53084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354143" cy="530844"/>
            </a:xfrm>
            <a:custGeom>
              <a:avLst/>
              <a:gdLst/>
              <a:ahLst/>
              <a:cxnLst/>
              <a:rect r="r" b="b" t="t" l="l"/>
              <a:pathLst>
                <a:path h="530844" w="2354143">
                  <a:moveTo>
                    <a:pt x="51453" y="0"/>
                  </a:moveTo>
                  <a:lnTo>
                    <a:pt x="2302690" y="0"/>
                  </a:lnTo>
                  <a:cubicBezTo>
                    <a:pt x="2316336" y="0"/>
                    <a:pt x="2329424" y="5421"/>
                    <a:pt x="2339073" y="15070"/>
                  </a:cubicBezTo>
                  <a:cubicBezTo>
                    <a:pt x="2348722" y="24720"/>
                    <a:pt x="2354143" y="37807"/>
                    <a:pt x="2354143" y="51453"/>
                  </a:cubicBezTo>
                  <a:lnTo>
                    <a:pt x="2354143" y="479391"/>
                  </a:lnTo>
                  <a:cubicBezTo>
                    <a:pt x="2354143" y="493037"/>
                    <a:pt x="2348722" y="506125"/>
                    <a:pt x="2339073" y="515774"/>
                  </a:cubicBezTo>
                  <a:cubicBezTo>
                    <a:pt x="2329424" y="525424"/>
                    <a:pt x="2316336" y="530844"/>
                    <a:pt x="2302690" y="530844"/>
                  </a:cubicBezTo>
                  <a:lnTo>
                    <a:pt x="51453" y="530844"/>
                  </a:lnTo>
                  <a:cubicBezTo>
                    <a:pt x="37807" y="530844"/>
                    <a:pt x="24720" y="525424"/>
                    <a:pt x="15070" y="515774"/>
                  </a:cubicBezTo>
                  <a:cubicBezTo>
                    <a:pt x="5421" y="506125"/>
                    <a:pt x="0" y="493037"/>
                    <a:pt x="0" y="479391"/>
                  </a:cubicBezTo>
                  <a:lnTo>
                    <a:pt x="0" y="51453"/>
                  </a:lnTo>
                  <a:cubicBezTo>
                    <a:pt x="0" y="37807"/>
                    <a:pt x="5421" y="24720"/>
                    <a:pt x="15070" y="15070"/>
                  </a:cubicBezTo>
                  <a:cubicBezTo>
                    <a:pt x="24720" y="5421"/>
                    <a:pt x="37807" y="0"/>
                    <a:pt x="51453" y="0"/>
                  </a:cubicBezTo>
                  <a:close/>
                </a:path>
              </a:pathLst>
            </a:custGeom>
            <a:solidFill>
              <a:srgbClr val="053B4F">
                <a:alpha val="71765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8575"/>
              <a:ext cx="2354143" cy="5594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9692218" y="3272983"/>
            <a:ext cx="1222742" cy="1222742"/>
          </a:xfrm>
          <a:custGeom>
            <a:avLst/>
            <a:gdLst/>
            <a:ahLst/>
            <a:cxnLst/>
            <a:rect r="r" b="b" t="t" l="l"/>
            <a:pathLst>
              <a:path h="1222742" w="1222742">
                <a:moveTo>
                  <a:pt x="0" y="0"/>
                </a:moveTo>
                <a:lnTo>
                  <a:pt x="1222743" y="0"/>
                </a:lnTo>
                <a:lnTo>
                  <a:pt x="1222743" y="1222742"/>
                </a:lnTo>
                <a:lnTo>
                  <a:pt x="0" y="1222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4" id="14"/>
          <p:cNvGrpSpPr/>
          <p:nvPr/>
        </p:nvGrpSpPr>
        <p:grpSpPr>
          <a:xfrm rot="0">
            <a:off x="10237307" y="5391852"/>
            <a:ext cx="7354893" cy="1835011"/>
            <a:chOff x="0" y="0"/>
            <a:chExt cx="2256332" cy="56294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256332" cy="562944"/>
            </a:xfrm>
            <a:custGeom>
              <a:avLst/>
              <a:gdLst/>
              <a:ahLst/>
              <a:cxnLst/>
              <a:rect r="r" b="b" t="t" l="l"/>
              <a:pathLst>
                <a:path h="562944" w="2256332">
                  <a:moveTo>
                    <a:pt x="53684" y="0"/>
                  </a:moveTo>
                  <a:lnTo>
                    <a:pt x="2202649" y="0"/>
                  </a:lnTo>
                  <a:cubicBezTo>
                    <a:pt x="2216887" y="0"/>
                    <a:pt x="2230541" y="5656"/>
                    <a:pt x="2240609" y="15724"/>
                  </a:cubicBezTo>
                  <a:cubicBezTo>
                    <a:pt x="2250677" y="25791"/>
                    <a:pt x="2256332" y="39446"/>
                    <a:pt x="2256332" y="53684"/>
                  </a:cubicBezTo>
                  <a:lnTo>
                    <a:pt x="2256332" y="509260"/>
                  </a:lnTo>
                  <a:cubicBezTo>
                    <a:pt x="2256332" y="538909"/>
                    <a:pt x="2232297" y="562944"/>
                    <a:pt x="2202649" y="562944"/>
                  </a:cubicBezTo>
                  <a:lnTo>
                    <a:pt x="53684" y="562944"/>
                  </a:lnTo>
                  <a:cubicBezTo>
                    <a:pt x="24035" y="562944"/>
                    <a:pt x="0" y="538909"/>
                    <a:pt x="0" y="509260"/>
                  </a:cubicBezTo>
                  <a:lnTo>
                    <a:pt x="0" y="53684"/>
                  </a:lnTo>
                  <a:cubicBezTo>
                    <a:pt x="0" y="39446"/>
                    <a:pt x="5656" y="25791"/>
                    <a:pt x="15724" y="15724"/>
                  </a:cubicBezTo>
                  <a:cubicBezTo>
                    <a:pt x="25791" y="5656"/>
                    <a:pt x="39446" y="0"/>
                    <a:pt x="53684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2256332" cy="5915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0022537" y="5391852"/>
            <a:ext cx="7718699" cy="1835011"/>
            <a:chOff x="0" y="0"/>
            <a:chExt cx="2367941" cy="56294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367941" cy="562944"/>
            </a:xfrm>
            <a:custGeom>
              <a:avLst/>
              <a:gdLst/>
              <a:ahLst/>
              <a:cxnLst/>
              <a:rect r="r" b="b" t="t" l="l"/>
              <a:pathLst>
                <a:path h="562944" w="2367941">
                  <a:moveTo>
                    <a:pt x="51153" y="0"/>
                  </a:moveTo>
                  <a:lnTo>
                    <a:pt x="2316787" y="0"/>
                  </a:lnTo>
                  <a:cubicBezTo>
                    <a:pt x="2330354" y="0"/>
                    <a:pt x="2343365" y="5389"/>
                    <a:pt x="2352958" y="14982"/>
                  </a:cubicBezTo>
                  <a:cubicBezTo>
                    <a:pt x="2362551" y="24576"/>
                    <a:pt x="2367941" y="37587"/>
                    <a:pt x="2367941" y="51153"/>
                  </a:cubicBezTo>
                  <a:lnTo>
                    <a:pt x="2367941" y="511791"/>
                  </a:lnTo>
                  <a:cubicBezTo>
                    <a:pt x="2367941" y="525357"/>
                    <a:pt x="2362551" y="538369"/>
                    <a:pt x="2352958" y="547962"/>
                  </a:cubicBezTo>
                  <a:cubicBezTo>
                    <a:pt x="2343365" y="557555"/>
                    <a:pt x="2330354" y="562944"/>
                    <a:pt x="2316787" y="562944"/>
                  </a:cubicBezTo>
                  <a:lnTo>
                    <a:pt x="51153" y="562944"/>
                  </a:lnTo>
                  <a:cubicBezTo>
                    <a:pt x="37587" y="562944"/>
                    <a:pt x="24576" y="557555"/>
                    <a:pt x="14982" y="547962"/>
                  </a:cubicBezTo>
                  <a:cubicBezTo>
                    <a:pt x="5389" y="538369"/>
                    <a:pt x="0" y="525357"/>
                    <a:pt x="0" y="511791"/>
                  </a:cubicBezTo>
                  <a:lnTo>
                    <a:pt x="0" y="51153"/>
                  </a:lnTo>
                  <a:cubicBezTo>
                    <a:pt x="0" y="37587"/>
                    <a:pt x="5389" y="24576"/>
                    <a:pt x="14982" y="14982"/>
                  </a:cubicBezTo>
                  <a:cubicBezTo>
                    <a:pt x="24576" y="5389"/>
                    <a:pt x="37587" y="0"/>
                    <a:pt x="51153" y="0"/>
                  </a:cubicBezTo>
                  <a:close/>
                </a:path>
              </a:pathLst>
            </a:custGeom>
            <a:solidFill>
              <a:srgbClr val="053B4F">
                <a:alpha val="71765"/>
              </a:srgbClr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2367941" cy="5915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9680826" y="5364591"/>
            <a:ext cx="1222742" cy="1222742"/>
          </a:xfrm>
          <a:custGeom>
            <a:avLst/>
            <a:gdLst/>
            <a:ahLst/>
            <a:cxnLst/>
            <a:rect r="r" b="b" t="t" l="l"/>
            <a:pathLst>
              <a:path h="1222742" w="1222742">
                <a:moveTo>
                  <a:pt x="0" y="0"/>
                </a:moveTo>
                <a:lnTo>
                  <a:pt x="1222743" y="0"/>
                </a:lnTo>
                <a:lnTo>
                  <a:pt x="1222743" y="1222742"/>
                </a:lnTo>
                <a:lnTo>
                  <a:pt x="0" y="1222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21" id="21"/>
          <p:cNvSpPr txBox="true"/>
          <p:nvPr/>
        </p:nvSpPr>
        <p:spPr>
          <a:xfrm rot="0">
            <a:off x="9805361" y="5588366"/>
            <a:ext cx="973674" cy="698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50"/>
              </a:lnSpc>
              <a:spcBef>
                <a:spcPct val="0"/>
              </a:spcBef>
            </a:pPr>
            <a:r>
              <a:rPr lang="en-US" sz="4107">
                <a:solidFill>
                  <a:srgbClr val="FDFDFD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02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762394" y="8972521"/>
            <a:ext cx="3792883" cy="876358"/>
            <a:chOff x="0" y="0"/>
            <a:chExt cx="1163580" cy="26884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63580" cy="268849"/>
            </a:xfrm>
            <a:custGeom>
              <a:avLst/>
              <a:gdLst/>
              <a:ahLst/>
              <a:cxnLst/>
              <a:rect r="r" b="b" t="t" l="l"/>
              <a:pathLst>
                <a:path h="268849" w="1163580">
                  <a:moveTo>
                    <a:pt x="104100" y="0"/>
                  </a:moveTo>
                  <a:lnTo>
                    <a:pt x="1059480" y="0"/>
                  </a:lnTo>
                  <a:cubicBezTo>
                    <a:pt x="1116973" y="0"/>
                    <a:pt x="1163580" y="46607"/>
                    <a:pt x="1163580" y="104100"/>
                  </a:cubicBezTo>
                  <a:lnTo>
                    <a:pt x="1163580" y="164749"/>
                  </a:lnTo>
                  <a:cubicBezTo>
                    <a:pt x="1163580" y="222242"/>
                    <a:pt x="1116973" y="268849"/>
                    <a:pt x="1059480" y="268849"/>
                  </a:cubicBezTo>
                  <a:lnTo>
                    <a:pt x="104100" y="268849"/>
                  </a:lnTo>
                  <a:cubicBezTo>
                    <a:pt x="76491" y="268849"/>
                    <a:pt x="50013" y="257881"/>
                    <a:pt x="30490" y="238359"/>
                  </a:cubicBezTo>
                  <a:cubicBezTo>
                    <a:pt x="10968" y="218836"/>
                    <a:pt x="0" y="192358"/>
                    <a:pt x="0" y="164749"/>
                  </a:cubicBezTo>
                  <a:lnTo>
                    <a:pt x="0" y="104100"/>
                  </a:lnTo>
                  <a:cubicBezTo>
                    <a:pt x="0" y="76491"/>
                    <a:pt x="10968" y="50013"/>
                    <a:pt x="30490" y="30490"/>
                  </a:cubicBezTo>
                  <a:cubicBezTo>
                    <a:pt x="50013" y="10968"/>
                    <a:pt x="76491" y="0"/>
                    <a:pt x="1041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28575"/>
              <a:ext cx="1163580" cy="2974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714274" y="9030426"/>
            <a:ext cx="1910879" cy="693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5"/>
              </a:lnSpc>
            </a:pPr>
            <a:r>
              <a:rPr lang="en-US" sz="2354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POWERED BY</a:t>
            </a:r>
          </a:p>
          <a:p>
            <a:pPr algn="ctr">
              <a:lnSpc>
                <a:spcPts val="1177"/>
              </a:lnSpc>
            </a:pPr>
            <a:r>
              <a:rPr lang="en-US" b="true" sz="2354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SMARTGYRO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-2699280" y="-717875"/>
            <a:ext cx="11333978" cy="11786582"/>
            <a:chOff x="0" y="0"/>
            <a:chExt cx="915265" cy="95181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915265" cy="951815"/>
            </a:xfrm>
            <a:custGeom>
              <a:avLst/>
              <a:gdLst/>
              <a:ahLst/>
              <a:cxnLst/>
              <a:rect r="r" b="b" t="t" l="l"/>
              <a:pathLst>
                <a:path h="951815" w="915265">
                  <a:moveTo>
                    <a:pt x="457632" y="0"/>
                  </a:moveTo>
                  <a:cubicBezTo>
                    <a:pt x="204889" y="0"/>
                    <a:pt x="0" y="213071"/>
                    <a:pt x="0" y="475907"/>
                  </a:cubicBezTo>
                  <a:cubicBezTo>
                    <a:pt x="0" y="738744"/>
                    <a:pt x="204889" y="951815"/>
                    <a:pt x="457632" y="951815"/>
                  </a:cubicBezTo>
                  <a:cubicBezTo>
                    <a:pt x="710376" y="951815"/>
                    <a:pt x="915265" y="738744"/>
                    <a:pt x="915265" y="475907"/>
                  </a:cubicBezTo>
                  <a:cubicBezTo>
                    <a:pt x="915265" y="213071"/>
                    <a:pt x="710376" y="0"/>
                    <a:pt x="45763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70000"/>
                  </a:srgbClr>
                </a:gs>
                <a:gs pos="100000">
                  <a:srgbClr val="94B9FF">
                    <a:alpha val="7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914794" y="9124921"/>
            <a:ext cx="3792883" cy="876358"/>
            <a:chOff x="0" y="0"/>
            <a:chExt cx="1163580" cy="26884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163580" cy="268849"/>
            </a:xfrm>
            <a:custGeom>
              <a:avLst/>
              <a:gdLst/>
              <a:ahLst/>
              <a:cxnLst/>
              <a:rect r="r" b="b" t="t" l="l"/>
              <a:pathLst>
                <a:path h="268849" w="1163580">
                  <a:moveTo>
                    <a:pt x="104100" y="0"/>
                  </a:moveTo>
                  <a:lnTo>
                    <a:pt x="1059480" y="0"/>
                  </a:lnTo>
                  <a:cubicBezTo>
                    <a:pt x="1116973" y="0"/>
                    <a:pt x="1163580" y="46607"/>
                    <a:pt x="1163580" y="104100"/>
                  </a:cubicBezTo>
                  <a:lnTo>
                    <a:pt x="1163580" y="164749"/>
                  </a:lnTo>
                  <a:cubicBezTo>
                    <a:pt x="1163580" y="222242"/>
                    <a:pt x="1116973" y="268849"/>
                    <a:pt x="1059480" y="268849"/>
                  </a:cubicBezTo>
                  <a:lnTo>
                    <a:pt x="104100" y="268849"/>
                  </a:lnTo>
                  <a:cubicBezTo>
                    <a:pt x="76491" y="268849"/>
                    <a:pt x="50013" y="257881"/>
                    <a:pt x="30490" y="238359"/>
                  </a:cubicBezTo>
                  <a:cubicBezTo>
                    <a:pt x="10968" y="218836"/>
                    <a:pt x="0" y="192358"/>
                    <a:pt x="0" y="164749"/>
                  </a:cubicBezTo>
                  <a:lnTo>
                    <a:pt x="0" y="104100"/>
                  </a:lnTo>
                  <a:cubicBezTo>
                    <a:pt x="0" y="76491"/>
                    <a:pt x="10968" y="50013"/>
                    <a:pt x="30490" y="30490"/>
                  </a:cubicBezTo>
                  <a:cubicBezTo>
                    <a:pt x="50013" y="10968"/>
                    <a:pt x="76491" y="0"/>
                    <a:pt x="1041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28575"/>
              <a:ext cx="1163580" cy="2974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1866674" y="9182826"/>
            <a:ext cx="1910879" cy="693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5"/>
              </a:lnSpc>
            </a:pPr>
            <a:r>
              <a:rPr lang="en-US" sz="2354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POWERED BY</a:t>
            </a:r>
          </a:p>
          <a:p>
            <a:pPr algn="ctr">
              <a:lnSpc>
                <a:spcPts val="1177"/>
              </a:lnSpc>
            </a:pPr>
            <a:r>
              <a:rPr lang="en-US" b="true" sz="2354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SMARTGYRO</a:t>
            </a:r>
          </a:p>
        </p:txBody>
      </p:sp>
      <p:grpSp>
        <p:nvGrpSpPr>
          <p:cNvPr name="Group 32" id="32"/>
          <p:cNvGrpSpPr/>
          <p:nvPr/>
        </p:nvGrpSpPr>
        <p:grpSpPr>
          <a:xfrm rot="-148505">
            <a:off x="8786843" y="3756671"/>
            <a:ext cx="373607" cy="373607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4591B8"/>
              </a:solidFill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-148505">
            <a:off x="8908159" y="5789158"/>
            <a:ext cx="373607" cy="373607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gradFill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-2960652" y="-1027195"/>
            <a:ext cx="11333978" cy="12160657"/>
            <a:chOff x="0" y="0"/>
            <a:chExt cx="915265" cy="982023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915265" cy="982023"/>
            </a:xfrm>
            <a:custGeom>
              <a:avLst/>
              <a:gdLst/>
              <a:ahLst/>
              <a:cxnLst/>
              <a:rect r="r" b="b" t="t" l="l"/>
              <a:pathLst>
                <a:path h="982023" w="915265">
                  <a:moveTo>
                    <a:pt x="457632" y="0"/>
                  </a:moveTo>
                  <a:cubicBezTo>
                    <a:pt x="204889" y="0"/>
                    <a:pt x="0" y="219833"/>
                    <a:pt x="0" y="491011"/>
                  </a:cubicBezTo>
                  <a:cubicBezTo>
                    <a:pt x="0" y="762189"/>
                    <a:pt x="204889" y="982023"/>
                    <a:pt x="457632" y="982023"/>
                  </a:cubicBezTo>
                  <a:cubicBezTo>
                    <a:pt x="710376" y="982023"/>
                    <a:pt x="915265" y="762189"/>
                    <a:pt x="915265" y="491011"/>
                  </a:cubicBezTo>
                  <a:cubicBezTo>
                    <a:pt x="915265" y="219833"/>
                    <a:pt x="710376" y="0"/>
                    <a:pt x="45763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40" id="40"/>
          <p:cNvGrpSpPr/>
          <p:nvPr/>
        </p:nvGrpSpPr>
        <p:grpSpPr>
          <a:xfrm rot="0">
            <a:off x="-2428440" y="-485383"/>
            <a:ext cx="10501107" cy="11321600"/>
            <a:chOff x="0" y="0"/>
            <a:chExt cx="915265" cy="986778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915265" cy="986778"/>
            </a:xfrm>
            <a:custGeom>
              <a:avLst/>
              <a:gdLst/>
              <a:ahLst/>
              <a:cxnLst/>
              <a:rect r="r" b="b" t="t" l="l"/>
              <a:pathLst>
                <a:path h="986778" w="915265">
                  <a:moveTo>
                    <a:pt x="457632" y="0"/>
                  </a:moveTo>
                  <a:cubicBezTo>
                    <a:pt x="204889" y="0"/>
                    <a:pt x="0" y="220898"/>
                    <a:pt x="0" y="493389"/>
                  </a:cubicBezTo>
                  <a:cubicBezTo>
                    <a:pt x="0" y="765880"/>
                    <a:pt x="204889" y="986778"/>
                    <a:pt x="457632" y="986778"/>
                  </a:cubicBezTo>
                  <a:cubicBezTo>
                    <a:pt x="710376" y="986778"/>
                    <a:pt x="915265" y="765880"/>
                    <a:pt x="915265" y="493389"/>
                  </a:cubicBezTo>
                  <a:cubicBezTo>
                    <a:pt x="915265" y="220898"/>
                    <a:pt x="710376" y="0"/>
                    <a:pt x="457632" y="0"/>
                  </a:cubicBezTo>
                  <a:close/>
                </a:path>
              </a:pathLst>
            </a:custGeom>
            <a:blipFill>
              <a:blip r:embed="rId6"/>
              <a:stretch>
                <a:fillRect l="-20193" t="0" r="-71474" b="0"/>
              </a:stretch>
            </a:blipFill>
          </p:spPr>
        </p:sp>
      </p:grpSp>
      <p:sp>
        <p:nvSpPr>
          <p:cNvPr name="TextBox 42" id="42"/>
          <p:cNvSpPr txBox="true"/>
          <p:nvPr/>
        </p:nvSpPr>
        <p:spPr>
          <a:xfrm rot="0">
            <a:off x="9680826" y="1156574"/>
            <a:ext cx="7727112" cy="81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40"/>
              </a:lnSpc>
            </a:pPr>
            <a:r>
              <a:rPr lang="en-US" sz="4528" i="true">
                <a:solidFill>
                  <a:srgbClr val="FFFFFF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DISEÑO Y DESARROLLO (</a:t>
            </a:r>
            <a:r>
              <a:rPr lang="en-US" b="true" sz="4528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I+D</a:t>
            </a:r>
            <a:r>
              <a:rPr lang="en-US" sz="4528" i="true">
                <a:solidFill>
                  <a:srgbClr val="FFFFFF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)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816752" y="3496758"/>
            <a:ext cx="973674" cy="699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50"/>
              </a:lnSpc>
              <a:spcBef>
                <a:spcPct val="0"/>
              </a:spcBef>
            </a:pPr>
            <a:r>
              <a:rPr lang="en-US" sz="4107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01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0445225" y="5721716"/>
            <a:ext cx="7230667" cy="1211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96"/>
              </a:lnSpc>
            </a:pPr>
            <a:r>
              <a:rPr lang="en-US" sz="325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TECNOLOGÍA</a:t>
            </a:r>
          </a:p>
          <a:p>
            <a:pPr algn="ctr">
              <a:lnSpc>
                <a:spcPts val="3096"/>
              </a:lnSpc>
            </a:pPr>
            <a:r>
              <a:rPr lang="en-US" sz="325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exclusiva</a:t>
            </a:r>
            <a:r>
              <a:rPr lang="en-US" sz="325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desarrollada por</a:t>
            </a:r>
          </a:p>
          <a:p>
            <a:pPr algn="ctr">
              <a:lnSpc>
                <a:spcPts val="3096"/>
              </a:lnSpc>
            </a:pPr>
            <a:r>
              <a:rPr lang="en-US" sz="325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Smartgyro.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1439959" y="3580864"/>
            <a:ext cx="5241199" cy="1171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63"/>
              </a:lnSpc>
            </a:pPr>
            <a:r>
              <a:rPr lang="en-US" sz="32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Optimización </a:t>
            </a:r>
            <a:r>
              <a:rPr lang="en-US" b="true" sz="322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prestaciones</a:t>
            </a:r>
            <a:r>
              <a:rPr lang="en-US" sz="32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ctr">
              <a:lnSpc>
                <a:spcPts val="2963"/>
              </a:lnSpc>
            </a:pPr>
            <a:r>
              <a:rPr lang="en-US" sz="32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de </a:t>
            </a:r>
            <a:r>
              <a:rPr lang="en-US" b="true" sz="32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HARDWARE.</a:t>
            </a:r>
          </a:p>
        </p:txBody>
      </p:sp>
      <p:grpSp>
        <p:nvGrpSpPr>
          <p:cNvPr name="Group 46" id="46"/>
          <p:cNvGrpSpPr/>
          <p:nvPr/>
        </p:nvGrpSpPr>
        <p:grpSpPr>
          <a:xfrm rot="-148505">
            <a:off x="8447894" y="7763139"/>
            <a:ext cx="373607" cy="373607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gradFill>
                <a:gsLst>
                  <a:gs pos="0">
                    <a:srgbClr val="CDFFD8">
                      <a:alpha val="100000"/>
                    </a:srgbClr>
                  </a:gs>
                  <a:gs pos="100000">
                    <a:srgbClr val="94B9FF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40"/>
                </a:lnSpc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0235362" y="7530258"/>
            <a:ext cx="7288279" cy="1228762"/>
            <a:chOff x="0" y="0"/>
            <a:chExt cx="2235896" cy="376959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2235896" cy="376959"/>
            </a:xfrm>
            <a:custGeom>
              <a:avLst/>
              <a:gdLst/>
              <a:ahLst/>
              <a:cxnLst/>
              <a:rect r="r" b="b" t="t" l="l"/>
              <a:pathLst>
                <a:path h="376959" w="2235896">
                  <a:moveTo>
                    <a:pt x="54174" y="0"/>
                  </a:moveTo>
                  <a:lnTo>
                    <a:pt x="2181722" y="0"/>
                  </a:lnTo>
                  <a:cubicBezTo>
                    <a:pt x="2211642" y="0"/>
                    <a:pt x="2235896" y="24255"/>
                    <a:pt x="2235896" y="54174"/>
                  </a:cubicBezTo>
                  <a:lnTo>
                    <a:pt x="2235896" y="322785"/>
                  </a:lnTo>
                  <a:cubicBezTo>
                    <a:pt x="2235896" y="352705"/>
                    <a:pt x="2211642" y="376959"/>
                    <a:pt x="2181722" y="376959"/>
                  </a:cubicBezTo>
                  <a:lnTo>
                    <a:pt x="54174" y="376959"/>
                  </a:lnTo>
                  <a:cubicBezTo>
                    <a:pt x="39806" y="376959"/>
                    <a:pt x="26027" y="371252"/>
                    <a:pt x="15867" y="361092"/>
                  </a:cubicBezTo>
                  <a:cubicBezTo>
                    <a:pt x="5708" y="350932"/>
                    <a:pt x="0" y="337153"/>
                    <a:pt x="0" y="322785"/>
                  </a:cubicBezTo>
                  <a:lnTo>
                    <a:pt x="0" y="54174"/>
                  </a:lnTo>
                  <a:cubicBezTo>
                    <a:pt x="0" y="24255"/>
                    <a:pt x="24255" y="0"/>
                    <a:pt x="54174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28575"/>
              <a:ext cx="2235896" cy="405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10064631" y="7536636"/>
            <a:ext cx="7648790" cy="1228762"/>
            <a:chOff x="0" y="0"/>
            <a:chExt cx="2346494" cy="376959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2346494" cy="376959"/>
            </a:xfrm>
            <a:custGeom>
              <a:avLst/>
              <a:gdLst/>
              <a:ahLst/>
              <a:cxnLst/>
              <a:rect r="r" b="b" t="t" l="l"/>
              <a:pathLst>
                <a:path h="376959" w="2346494">
                  <a:moveTo>
                    <a:pt x="51621" y="0"/>
                  </a:moveTo>
                  <a:lnTo>
                    <a:pt x="2294873" y="0"/>
                  </a:lnTo>
                  <a:cubicBezTo>
                    <a:pt x="2308564" y="0"/>
                    <a:pt x="2321694" y="5439"/>
                    <a:pt x="2331374" y="15119"/>
                  </a:cubicBezTo>
                  <a:cubicBezTo>
                    <a:pt x="2341055" y="24800"/>
                    <a:pt x="2346494" y="37930"/>
                    <a:pt x="2346494" y="51621"/>
                  </a:cubicBezTo>
                  <a:lnTo>
                    <a:pt x="2346494" y="325338"/>
                  </a:lnTo>
                  <a:cubicBezTo>
                    <a:pt x="2346494" y="353848"/>
                    <a:pt x="2323382" y="376959"/>
                    <a:pt x="2294873" y="376959"/>
                  </a:cubicBezTo>
                  <a:lnTo>
                    <a:pt x="51621" y="376959"/>
                  </a:lnTo>
                  <a:cubicBezTo>
                    <a:pt x="23111" y="376959"/>
                    <a:pt x="0" y="353848"/>
                    <a:pt x="0" y="325338"/>
                  </a:cubicBezTo>
                  <a:lnTo>
                    <a:pt x="0" y="51621"/>
                  </a:lnTo>
                  <a:cubicBezTo>
                    <a:pt x="0" y="23111"/>
                    <a:pt x="23111" y="0"/>
                    <a:pt x="51621" y="0"/>
                  </a:cubicBezTo>
                  <a:close/>
                </a:path>
              </a:pathLst>
            </a:custGeom>
            <a:solidFill>
              <a:srgbClr val="053B4F">
                <a:alpha val="71765"/>
              </a:srgbClr>
            </a:solidFill>
          </p:spPr>
        </p:sp>
        <p:sp>
          <p:nvSpPr>
            <p:cNvPr name="TextBox 54" id="54"/>
            <p:cNvSpPr txBox="true"/>
            <p:nvPr/>
          </p:nvSpPr>
          <p:spPr>
            <a:xfrm>
              <a:off x="0" y="-28575"/>
              <a:ext cx="2346494" cy="4055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TextBox 55" id="55"/>
          <p:cNvSpPr txBox="true"/>
          <p:nvPr/>
        </p:nvSpPr>
        <p:spPr>
          <a:xfrm rot="0">
            <a:off x="11104345" y="7834675"/>
            <a:ext cx="5912426" cy="661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52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Tecnología </a:t>
            </a:r>
            <a:r>
              <a:rPr lang="en-US" b="true" sz="252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NFC</a:t>
            </a:r>
            <a:r>
              <a:rPr lang="en-US" sz="252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b="true" sz="252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nueva APP</a:t>
            </a:r>
            <a:r>
              <a:rPr lang="en-US" sz="252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móvil con funciones personalizables.</a:t>
            </a:r>
          </a:p>
        </p:txBody>
      </p:sp>
      <p:sp>
        <p:nvSpPr>
          <p:cNvPr name="Freeform 56" id="56"/>
          <p:cNvSpPr/>
          <p:nvPr/>
        </p:nvSpPr>
        <p:spPr>
          <a:xfrm flipH="false" flipV="false" rot="0">
            <a:off x="9756758" y="7337368"/>
            <a:ext cx="1222742" cy="1222742"/>
          </a:xfrm>
          <a:custGeom>
            <a:avLst/>
            <a:gdLst/>
            <a:ahLst/>
            <a:cxnLst/>
            <a:rect r="r" b="b" t="t" l="l"/>
            <a:pathLst>
              <a:path h="1222742" w="1222742">
                <a:moveTo>
                  <a:pt x="0" y="0"/>
                </a:moveTo>
                <a:lnTo>
                  <a:pt x="1222743" y="0"/>
                </a:lnTo>
                <a:lnTo>
                  <a:pt x="1222743" y="1222742"/>
                </a:lnTo>
                <a:lnTo>
                  <a:pt x="0" y="1222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57" id="57"/>
          <p:cNvSpPr txBox="true"/>
          <p:nvPr/>
        </p:nvSpPr>
        <p:spPr>
          <a:xfrm rot="0">
            <a:off x="9852718" y="7531663"/>
            <a:ext cx="973674" cy="699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50"/>
              </a:lnSpc>
              <a:spcBef>
                <a:spcPct val="0"/>
              </a:spcBef>
            </a:pPr>
            <a:r>
              <a:rPr lang="en-US" sz="4107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03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3970656" y="1848248"/>
            <a:ext cx="3266456" cy="834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7"/>
              </a:lnSpc>
              <a:spcBef>
                <a:spcPct val="0"/>
              </a:spcBef>
            </a:pPr>
            <a:r>
              <a:rPr lang="en-US" b="true" sz="5250" spc="-430">
                <a:solidFill>
                  <a:srgbClr val="FF575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CORE INSIDE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88573" y="8295664"/>
            <a:ext cx="5273634" cy="956218"/>
            <a:chOff x="0" y="0"/>
            <a:chExt cx="1295027" cy="23481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>
            <a:off x="8013667" y="1688434"/>
            <a:ext cx="1644795" cy="3028272"/>
          </a:xfrm>
          <a:prstGeom prst="line">
            <a:avLst/>
          </a:prstGeom>
          <a:ln cap="flat" w="3810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5954934" y="1965412"/>
            <a:ext cx="1488251" cy="293930"/>
          </a:xfrm>
          <a:custGeom>
            <a:avLst/>
            <a:gdLst/>
            <a:ahLst/>
            <a:cxnLst/>
            <a:rect r="r" b="b" t="t" l="l"/>
            <a:pathLst>
              <a:path h="293930" w="1488251">
                <a:moveTo>
                  <a:pt x="0" y="0"/>
                </a:moveTo>
                <a:lnTo>
                  <a:pt x="1488252" y="0"/>
                </a:lnTo>
                <a:lnTo>
                  <a:pt x="1488252" y="293929"/>
                </a:lnTo>
                <a:lnTo>
                  <a:pt x="0" y="293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751027" y="489871"/>
            <a:ext cx="1896066" cy="1649925"/>
            <a:chOff x="0" y="0"/>
            <a:chExt cx="465610" cy="40516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65610" cy="405166"/>
            </a:xfrm>
            <a:custGeom>
              <a:avLst/>
              <a:gdLst/>
              <a:ahLst/>
              <a:cxnLst/>
              <a:rect r="r" b="b" t="t" l="l"/>
              <a:pathLst>
                <a:path h="405166" w="465610">
                  <a:moveTo>
                    <a:pt x="202583" y="0"/>
                  </a:moveTo>
                  <a:lnTo>
                    <a:pt x="263027" y="0"/>
                  </a:lnTo>
                  <a:cubicBezTo>
                    <a:pt x="374910" y="0"/>
                    <a:pt x="465610" y="90699"/>
                    <a:pt x="465610" y="202583"/>
                  </a:cubicBezTo>
                  <a:lnTo>
                    <a:pt x="465610" y="202583"/>
                  </a:lnTo>
                  <a:cubicBezTo>
                    <a:pt x="465610" y="314466"/>
                    <a:pt x="374910" y="405166"/>
                    <a:pt x="263027" y="405166"/>
                  </a:cubicBezTo>
                  <a:lnTo>
                    <a:pt x="202583" y="405166"/>
                  </a:lnTo>
                  <a:cubicBezTo>
                    <a:pt x="90699" y="405166"/>
                    <a:pt x="0" y="314466"/>
                    <a:pt x="0" y="202583"/>
                  </a:cubicBezTo>
                  <a:lnTo>
                    <a:pt x="0" y="202583"/>
                  </a:lnTo>
                  <a:cubicBezTo>
                    <a:pt x="0" y="90699"/>
                    <a:pt x="90699" y="0"/>
                    <a:pt x="202583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465610" cy="4432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29636" y="491091"/>
            <a:ext cx="3760165" cy="1693796"/>
            <a:chOff x="0" y="0"/>
            <a:chExt cx="5013553" cy="2258395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411916" y="1071632"/>
            <a:ext cx="4032276" cy="116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URBAN EVO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344773" y="480294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1"/>
                </a:lnTo>
                <a:lnTo>
                  <a:pt x="0" y="4097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212382" y="1446861"/>
            <a:ext cx="4891933" cy="51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1"/>
              </a:lnSpc>
            </a:pP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499€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5577542" y="1390928"/>
            <a:ext cx="7534771" cy="7569153"/>
          </a:xfrm>
          <a:custGeom>
            <a:avLst/>
            <a:gdLst/>
            <a:ahLst/>
            <a:cxnLst/>
            <a:rect r="r" b="b" t="t" l="l"/>
            <a:pathLst>
              <a:path h="7569153" w="7534771">
                <a:moveTo>
                  <a:pt x="0" y="0"/>
                </a:moveTo>
                <a:lnTo>
                  <a:pt x="7534772" y="0"/>
                </a:lnTo>
                <a:lnTo>
                  <a:pt x="7534772" y="7569153"/>
                </a:lnTo>
                <a:lnTo>
                  <a:pt x="0" y="75691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4" t="-289" r="-13" b="-289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9667987" y="1780108"/>
            <a:ext cx="2813455" cy="2813455"/>
            <a:chOff x="0" y="0"/>
            <a:chExt cx="3751273" cy="3751273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3751273" cy="3751273"/>
              <a:chOff x="0" y="0"/>
              <a:chExt cx="812800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60000"/>
                    </a:srgbClr>
                  </a:gs>
                  <a:gs pos="100000">
                    <a:srgbClr val="FF914D">
                      <a:alpha val="60000"/>
                    </a:srgbClr>
                  </a:gs>
                </a:gsLst>
                <a:lin ang="0"/>
              </a:gra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00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338051" y="370765"/>
              <a:ext cx="3075171" cy="3009742"/>
              <a:chOff x="0" y="0"/>
              <a:chExt cx="812800" cy="795506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2800" cy="795506"/>
              </a:xfrm>
              <a:custGeom>
                <a:avLst/>
                <a:gdLst/>
                <a:ahLst/>
                <a:cxnLst/>
                <a:rect r="r" b="b" t="t" l="l"/>
                <a:pathLst>
                  <a:path h="795506" w="812800">
                    <a:moveTo>
                      <a:pt x="406400" y="0"/>
                    </a:moveTo>
                    <a:cubicBezTo>
                      <a:pt x="181951" y="0"/>
                      <a:pt x="0" y="178080"/>
                      <a:pt x="0" y="397753"/>
                    </a:cubicBezTo>
                    <a:cubicBezTo>
                      <a:pt x="0" y="617426"/>
                      <a:pt x="181951" y="795506"/>
                      <a:pt x="406400" y="795506"/>
                    </a:cubicBezTo>
                    <a:cubicBezTo>
                      <a:pt x="630849" y="795506"/>
                      <a:pt x="812800" y="617426"/>
                      <a:pt x="812800" y="397753"/>
                    </a:cubicBezTo>
                    <a:cubicBezTo>
                      <a:pt x="812800" y="178080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76200" y="17429"/>
                <a:ext cx="660400" cy="70349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550"/>
                  </a:lnSpc>
                </a:pPr>
              </a:p>
            </p:txBody>
          </p:sp>
        </p:grpSp>
      </p:grpSp>
      <p:grpSp>
        <p:nvGrpSpPr>
          <p:cNvPr name="Group 26" id="26"/>
          <p:cNvGrpSpPr/>
          <p:nvPr/>
        </p:nvGrpSpPr>
        <p:grpSpPr>
          <a:xfrm rot="0">
            <a:off x="10054408" y="2175410"/>
            <a:ext cx="2040613" cy="2040613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10054408" y="2160251"/>
            <a:ext cx="2053168" cy="2053168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0864" t="0" r="-57129" b="0"/>
              </a:stretch>
            </a:blip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12241076" y="1351932"/>
            <a:ext cx="2564622" cy="340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81"/>
              </a:lnSpc>
            </a:pPr>
            <a:r>
              <a:rPr lang="en-US" sz="2304">
                <a:solidFill>
                  <a:srgbClr val="FDFDFD"/>
                </a:solidFill>
                <a:latin typeface="Poppins Light"/>
                <a:ea typeface="Poppins Light"/>
                <a:cs typeface="Poppins Light"/>
                <a:sym typeface="Poppins Light"/>
              </a:rPr>
              <a:t>Última tecnología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424708" y="1702529"/>
            <a:ext cx="2051394" cy="836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4"/>
              </a:lnSpc>
            </a:pPr>
            <a:r>
              <a:rPr lang="en-US" b="true" sz="3178" i="true" spc="-324">
                <a:solidFill>
                  <a:srgbClr val="FF575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CORE INSIDE</a:t>
            </a:r>
          </a:p>
          <a:p>
            <a:pPr algn="ctr">
              <a:lnSpc>
                <a:spcPts val="3114"/>
              </a:lnSpc>
            </a:pPr>
            <a:r>
              <a:rPr lang="en-US" b="true" sz="3178" i="true">
                <a:solidFill>
                  <a:srgbClr val="FDFDFD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NFC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11428738" y="3148441"/>
            <a:ext cx="1255039" cy="1568265"/>
            <a:chOff x="0" y="0"/>
            <a:chExt cx="1673385" cy="20910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673385" cy="2091020"/>
            </a:xfrm>
            <a:custGeom>
              <a:avLst/>
              <a:gdLst/>
              <a:ahLst/>
              <a:cxnLst/>
              <a:rect r="r" b="b" t="t" l="l"/>
              <a:pathLst>
                <a:path h="2091020" w="1673385">
                  <a:moveTo>
                    <a:pt x="0" y="0"/>
                  </a:moveTo>
                  <a:lnTo>
                    <a:pt x="1673385" y="0"/>
                  </a:lnTo>
                  <a:lnTo>
                    <a:pt x="1673385" y="2091020"/>
                  </a:lnTo>
                  <a:lnTo>
                    <a:pt x="0" y="209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-687373">
            <a:off x="12098633" y="3716812"/>
            <a:ext cx="1170287" cy="1028620"/>
            <a:chOff x="0" y="0"/>
            <a:chExt cx="421835" cy="37077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421835" cy="370770"/>
            </a:xfrm>
            <a:custGeom>
              <a:avLst/>
              <a:gdLst/>
              <a:ahLst/>
              <a:cxnLst/>
              <a:rect r="r" b="b" t="t" l="l"/>
              <a:pathLst>
                <a:path h="370770" w="421835">
                  <a:moveTo>
                    <a:pt x="185385" y="0"/>
                  </a:moveTo>
                  <a:lnTo>
                    <a:pt x="236450" y="0"/>
                  </a:lnTo>
                  <a:cubicBezTo>
                    <a:pt x="285617" y="0"/>
                    <a:pt x="332770" y="19532"/>
                    <a:pt x="367537" y="54298"/>
                  </a:cubicBezTo>
                  <a:cubicBezTo>
                    <a:pt x="402303" y="89065"/>
                    <a:pt x="421835" y="136218"/>
                    <a:pt x="421835" y="185385"/>
                  </a:cubicBezTo>
                  <a:lnTo>
                    <a:pt x="421835" y="185385"/>
                  </a:lnTo>
                  <a:cubicBezTo>
                    <a:pt x="421835" y="287771"/>
                    <a:pt x="338835" y="370770"/>
                    <a:pt x="236450" y="370770"/>
                  </a:cubicBezTo>
                  <a:lnTo>
                    <a:pt x="185385" y="370770"/>
                  </a:lnTo>
                  <a:cubicBezTo>
                    <a:pt x="83000" y="370770"/>
                    <a:pt x="0" y="287771"/>
                    <a:pt x="0" y="185385"/>
                  </a:cubicBezTo>
                  <a:lnTo>
                    <a:pt x="0" y="185385"/>
                  </a:lnTo>
                  <a:cubicBezTo>
                    <a:pt x="0" y="83000"/>
                    <a:pt x="83000" y="0"/>
                    <a:pt x="185385" y="0"/>
                  </a:cubicBezTo>
                  <a:close/>
                </a:path>
              </a:pathLst>
            </a:custGeom>
            <a:solidFill>
              <a:srgbClr val="0C0C0C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421835" cy="4088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37" id="37"/>
          <p:cNvSpPr/>
          <p:nvPr/>
        </p:nvSpPr>
        <p:spPr>
          <a:xfrm flipH="false" flipV="false" rot="-746651">
            <a:off x="12190220" y="4050800"/>
            <a:ext cx="900635" cy="95430"/>
          </a:xfrm>
          <a:custGeom>
            <a:avLst/>
            <a:gdLst/>
            <a:ahLst/>
            <a:cxnLst/>
            <a:rect r="r" b="b" t="t" l="l"/>
            <a:pathLst>
              <a:path h="95430" w="900635">
                <a:moveTo>
                  <a:pt x="0" y="0"/>
                </a:moveTo>
                <a:lnTo>
                  <a:pt x="900635" y="0"/>
                </a:lnTo>
                <a:lnTo>
                  <a:pt x="900635" y="95430"/>
                </a:lnTo>
                <a:lnTo>
                  <a:pt x="0" y="95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9319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602662" y="4175509"/>
            <a:ext cx="323452" cy="323452"/>
          </a:xfrm>
          <a:custGeom>
            <a:avLst/>
            <a:gdLst/>
            <a:ahLst/>
            <a:cxnLst/>
            <a:rect r="r" b="b" t="t" l="l"/>
            <a:pathLst>
              <a:path h="323452" w="323452">
                <a:moveTo>
                  <a:pt x="0" y="0"/>
                </a:moveTo>
                <a:lnTo>
                  <a:pt x="323451" y="0"/>
                </a:lnTo>
                <a:lnTo>
                  <a:pt x="323451" y="323452"/>
                </a:lnTo>
                <a:lnTo>
                  <a:pt x="0" y="3234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2610148" y="4182996"/>
            <a:ext cx="308479" cy="308479"/>
          </a:xfrm>
          <a:custGeom>
            <a:avLst/>
            <a:gdLst/>
            <a:ahLst/>
            <a:cxnLst/>
            <a:rect r="r" b="b" t="t" l="l"/>
            <a:pathLst>
              <a:path h="308479" w="308479">
                <a:moveTo>
                  <a:pt x="0" y="0"/>
                </a:moveTo>
                <a:lnTo>
                  <a:pt x="308479" y="0"/>
                </a:lnTo>
                <a:lnTo>
                  <a:pt x="308479" y="308479"/>
                </a:lnTo>
                <a:lnTo>
                  <a:pt x="0" y="308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0" id="40"/>
          <p:cNvGrpSpPr/>
          <p:nvPr/>
        </p:nvGrpSpPr>
        <p:grpSpPr>
          <a:xfrm rot="-750941">
            <a:off x="12325430" y="4296808"/>
            <a:ext cx="554462" cy="157722"/>
            <a:chOff x="0" y="0"/>
            <a:chExt cx="199858" cy="56852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199858" cy="56852"/>
            </a:xfrm>
            <a:custGeom>
              <a:avLst/>
              <a:gdLst/>
              <a:ahLst/>
              <a:cxnLst/>
              <a:rect r="r" b="b" t="t" l="l"/>
              <a:pathLst>
                <a:path h="56852" w="199858">
                  <a:moveTo>
                    <a:pt x="28426" y="0"/>
                  </a:moveTo>
                  <a:lnTo>
                    <a:pt x="171432" y="0"/>
                  </a:lnTo>
                  <a:cubicBezTo>
                    <a:pt x="187132" y="0"/>
                    <a:pt x="199858" y="12727"/>
                    <a:pt x="199858" y="28426"/>
                  </a:cubicBezTo>
                  <a:lnTo>
                    <a:pt x="199858" y="28426"/>
                  </a:lnTo>
                  <a:cubicBezTo>
                    <a:pt x="199858" y="35965"/>
                    <a:pt x="196863" y="43195"/>
                    <a:pt x="191533" y="48526"/>
                  </a:cubicBezTo>
                  <a:cubicBezTo>
                    <a:pt x="186202" y="53857"/>
                    <a:pt x="178971" y="56852"/>
                    <a:pt x="171432" y="56852"/>
                  </a:cubicBezTo>
                  <a:lnTo>
                    <a:pt x="28426" y="56852"/>
                  </a:lnTo>
                  <a:cubicBezTo>
                    <a:pt x="12727" y="56852"/>
                    <a:pt x="0" y="44125"/>
                    <a:pt x="0" y="28426"/>
                  </a:cubicBezTo>
                  <a:lnTo>
                    <a:pt x="0" y="28426"/>
                  </a:lnTo>
                  <a:cubicBezTo>
                    <a:pt x="0" y="12727"/>
                    <a:pt x="12727" y="0"/>
                    <a:pt x="28426" y="0"/>
                  </a:cubicBezTo>
                  <a:close/>
                </a:path>
              </a:pathLst>
            </a:custGeom>
            <a:solidFill>
              <a:srgbClr val="0C0C0C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38100"/>
              <a:ext cx="199858" cy="949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43" id="43"/>
          <p:cNvSpPr/>
          <p:nvPr/>
        </p:nvSpPr>
        <p:spPr>
          <a:xfrm flipH="false" flipV="false" rot="4760425">
            <a:off x="12691569" y="4259954"/>
            <a:ext cx="195647" cy="154561"/>
          </a:xfrm>
          <a:custGeom>
            <a:avLst/>
            <a:gdLst/>
            <a:ahLst/>
            <a:cxnLst/>
            <a:rect r="r" b="b" t="t" l="l"/>
            <a:pathLst>
              <a:path h="154561" w="195647">
                <a:moveTo>
                  <a:pt x="0" y="0"/>
                </a:moveTo>
                <a:lnTo>
                  <a:pt x="195648" y="0"/>
                </a:lnTo>
                <a:lnTo>
                  <a:pt x="195648" y="154562"/>
                </a:lnTo>
                <a:lnTo>
                  <a:pt x="0" y="15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4" id="44"/>
          <p:cNvSpPr/>
          <p:nvPr/>
        </p:nvSpPr>
        <p:spPr>
          <a:xfrm>
            <a:off x="8005395" y="1704434"/>
            <a:ext cx="2150613" cy="1036570"/>
          </a:xfrm>
          <a:prstGeom prst="line">
            <a:avLst/>
          </a:prstGeom>
          <a:ln cap="flat" w="3810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45" id="45"/>
          <p:cNvGrpSpPr/>
          <p:nvPr/>
        </p:nvGrpSpPr>
        <p:grpSpPr>
          <a:xfrm rot="0">
            <a:off x="7919331" y="1660562"/>
            <a:ext cx="148456" cy="148456"/>
            <a:chOff x="0" y="0"/>
            <a:chExt cx="812800" cy="8128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48" id="48"/>
          <p:cNvGrpSpPr>
            <a:grpSpLocks noChangeAspect="true"/>
          </p:cNvGrpSpPr>
          <p:nvPr/>
        </p:nvGrpSpPr>
        <p:grpSpPr>
          <a:xfrm rot="0">
            <a:off x="8325308" y="5203163"/>
            <a:ext cx="2039240" cy="2039231"/>
            <a:chOff x="0" y="0"/>
            <a:chExt cx="6350000" cy="6349975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50" id="50"/>
          <p:cNvGrpSpPr>
            <a:grpSpLocks noChangeAspect="true"/>
          </p:cNvGrpSpPr>
          <p:nvPr/>
        </p:nvGrpSpPr>
        <p:grpSpPr>
          <a:xfrm rot="0">
            <a:off x="8415144" y="5303140"/>
            <a:ext cx="1839284" cy="1839277"/>
            <a:chOff x="0" y="0"/>
            <a:chExt cx="6350000" cy="6349975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52" id="52"/>
          <p:cNvGrpSpPr>
            <a:grpSpLocks noChangeAspect="true"/>
          </p:cNvGrpSpPr>
          <p:nvPr/>
        </p:nvGrpSpPr>
        <p:grpSpPr>
          <a:xfrm rot="0">
            <a:off x="8415144" y="5278251"/>
            <a:ext cx="1889062" cy="1889054"/>
            <a:chOff x="0" y="0"/>
            <a:chExt cx="6350000" cy="6349975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name="AutoShape 54" id="54"/>
          <p:cNvSpPr/>
          <p:nvPr/>
        </p:nvSpPr>
        <p:spPr>
          <a:xfrm flipV="true">
            <a:off x="6855224" y="6337115"/>
            <a:ext cx="1566769" cy="191044"/>
          </a:xfrm>
          <a:prstGeom prst="line">
            <a:avLst/>
          </a:prstGeom>
          <a:ln cap="flat" w="3810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55" id="55"/>
          <p:cNvGrpSpPr/>
          <p:nvPr/>
        </p:nvGrpSpPr>
        <p:grpSpPr>
          <a:xfrm rot="0">
            <a:off x="14078243" y="5055055"/>
            <a:ext cx="2054577" cy="2054577"/>
            <a:chOff x="0" y="0"/>
            <a:chExt cx="812800" cy="8128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57" id="57"/>
          <p:cNvGrpSpPr/>
          <p:nvPr/>
        </p:nvGrpSpPr>
        <p:grpSpPr>
          <a:xfrm rot="0">
            <a:off x="14231432" y="5202545"/>
            <a:ext cx="1777340" cy="1777340"/>
            <a:chOff x="0" y="0"/>
            <a:chExt cx="812800" cy="81280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9" id="59"/>
          <p:cNvGrpSpPr/>
          <p:nvPr/>
        </p:nvGrpSpPr>
        <p:grpSpPr>
          <a:xfrm rot="0">
            <a:off x="15105531" y="5143500"/>
            <a:ext cx="1508728" cy="750660"/>
            <a:chOff x="0" y="0"/>
            <a:chExt cx="397360" cy="197705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397360" cy="197705"/>
            </a:xfrm>
            <a:custGeom>
              <a:avLst/>
              <a:gdLst/>
              <a:ahLst/>
              <a:cxnLst/>
              <a:rect r="r" b="b" t="t" l="l"/>
              <a:pathLst>
                <a:path h="197705" w="397360">
                  <a:moveTo>
                    <a:pt x="98852" y="0"/>
                  </a:moveTo>
                  <a:lnTo>
                    <a:pt x="298508" y="0"/>
                  </a:lnTo>
                  <a:cubicBezTo>
                    <a:pt x="353103" y="0"/>
                    <a:pt x="397360" y="44258"/>
                    <a:pt x="397360" y="98852"/>
                  </a:cubicBezTo>
                  <a:lnTo>
                    <a:pt x="397360" y="98852"/>
                  </a:lnTo>
                  <a:cubicBezTo>
                    <a:pt x="397360" y="153447"/>
                    <a:pt x="353103" y="197705"/>
                    <a:pt x="298508" y="197705"/>
                  </a:cubicBezTo>
                  <a:lnTo>
                    <a:pt x="98852" y="197705"/>
                  </a:lnTo>
                  <a:cubicBezTo>
                    <a:pt x="44258" y="197705"/>
                    <a:pt x="0" y="153447"/>
                    <a:pt x="0" y="98852"/>
                  </a:cubicBezTo>
                  <a:lnTo>
                    <a:pt x="0" y="98852"/>
                  </a:lnTo>
                  <a:cubicBezTo>
                    <a:pt x="0" y="44258"/>
                    <a:pt x="44258" y="0"/>
                    <a:pt x="9885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61" id="61"/>
            <p:cNvSpPr txBox="true"/>
            <p:nvPr/>
          </p:nvSpPr>
          <p:spPr>
            <a:xfrm>
              <a:off x="0" y="-38100"/>
              <a:ext cx="397360" cy="2358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15170158" y="5187396"/>
            <a:ext cx="1379474" cy="662869"/>
            <a:chOff x="0" y="0"/>
            <a:chExt cx="363318" cy="174583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363318" cy="174583"/>
            </a:xfrm>
            <a:custGeom>
              <a:avLst/>
              <a:gdLst/>
              <a:ahLst/>
              <a:cxnLst/>
              <a:rect r="r" b="b" t="t" l="l"/>
              <a:pathLst>
                <a:path h="174583" w="363318">
                  <a:moveTo>
                    <a:pt x="87291" y="0"/>
                  </a:moveTo>
                  <a:lnTo>
                    <a:pt x="276027" y="0"/>
                  </a:lnTo>
                  <a:cubicBezTo>
                    <a:pt x="299178" y="0"/>
                    <a:pt x="321381" y="9197"/>
                    <a:pt x="337751" y="25567"/>
                  </a:cubicBezTo>
                  <a:cubicBezTo>
                    <a:pt x="354121" y="41937"/>
                    <a:pt x="363318" y="64140"/>
                    <a:pt x="363318" y="87291"/>
                  </a:cubicBezTo>
                  <a:lnTo>
                    <a:pt x="363318" y="87291"/>
                  </a:lnTo>
                  <a:cubicBezTo>
                    <a:pt x="363318" y="135501"/>
                    <a:pt x="324236" y="174583"/>
                    <a:pt x="276027" y="174583"/>
                  </a:cubicBezTo>
                  <a:lnTo>
                    <a:pt x="87291" y="174583"/>
                  </a:lnTo>
                  <a:cubicBezTo>
                    <a:pt x="39082" y="174583"/>
                    <a:pt x="0" y="135501"/>
                    <a:pt x="0" y="87291"/>
                  </a:cubicBezTo>
                  <a:lnTo>
                    <a:pt x="0" y="87291"/>
                  </a:lnTo>
                  <a:cubicBezTo>
                    <a:pt x="0" y="39082"/>
                    <a:pt x="39082" y="0"/>
                    <a:pt x="872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4" id="64"/>
            <p:cNvSpPr txBox="true"/>
            <p:nvPr/>
          </p:nvSpPr>
          <p:spPr>
            <a:xfrm>
              <a:off x="0" y="-38100"/>
              <a:ext cx="363318" cy="2126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65" id="65"/>
          <p:cNvSpPr/>
          <p:nvPr/>
        </p:nvSpPr>
        <p:spPr>
          <a:xfrm flipH="true" flipV="true">
            <a:off x="9633818" y="4707275"/>
            <a:ext cx="4597614" cy="1383940"/>
          </a:xfrm>
          <a:prstGeom prst="line">
            <a:avLst/>
          </a:prstGeom>
          <a:ln cap="flat" w="3810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Freeform 66" id="66"/>
          <p:cNvSpPr/>
          <p:nvPr/>
        </p:nvSpPr>
        <p:spPr>
          <a:xfrm flipH="false" flipV="false" rot="0">
            <a:off x="13523387" y="4641356"/>
            <a:ext cx="3026245" cy="2881975"/>
          </a:xfrm>
          <a:custGeom>
            <a:avLst/>
            <a:gdLst/>
            <a:ahLst/>
            <a:cxnLst/>
            <a:rect r="r" b="b" t="t" l="l"/>
            <a:pathLst>
              <a:path h="2881975" w="3026245">
                <a:moveTo>
                  <a:pt x="0" y="0"/>
                </a:moveTo>
                <a:lnTo>
                  <a:pt x="3026245" y="0"/>
                </a:lnTo>
                <a:lnTo>
                  <a:pt x="3026245" y="2881975"/>
                </a:lnTo>
                <a:lnTo>
                  <a:pt x="0" y="28819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11835" r="-6504" b="0"/>
            </a:stretch>
          </a:blipFill>
        </p:spPr>
      </p:sp>
      <p:sp>
        <p:nvSpPr>
          <p:cNvPr name="TextBox 67" id="67"/>
          <p:cNvSpPr txBox="true"/>
          <p:nvPr/>
        </p:nvSpPr>
        <p:spPr>
          <a:xfrm rot="0">
            <a:off x="13596803" y="6029561"/>
            <a:ext cx="3017456" cy="1610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4"/>
              </a:lnSpc>
            </a:pPr>
            <a:r>
              <a:rPr lang="en-US" sz="2538" i="true">
                <a:solidFill>
                  <a:srgbClr val="FDFDFD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¡MANETA </a:t>
            </a:r>
            <a:r>
              <a:rPr lang="en-US" b="true" sz="2538" i="true">
                <a:solidFill>
                  <a:srgbClr val="FDFDFD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INDEPENDIENTE</a:t>
            </a:r>
            <a:r>
              <a:rPr lang="en-US" sz="2538" i="true">
                <a:solidFill>
                  <a:srgbClr val="FDFDFD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! I</a:t>
            </a:r>
          </a:p>
        </p:txBody>
      </p:sp>
      <p:grpSp>
        <p:nvGrpSpPr>
          <p:cNvPr name="Group 68" id="68"/>
          <p:cNvGrpSpPr/>
          <p:nvPr/>
        </p:nvGrpSpPr>
        <p:grpSpPr>
          <a:xfrm rot="0">
            <a:off x="1288773" y="2844910"/>
            <a:ext cx="246287" cy="246287"/>
            <a:chOff x="0" y="0"/>
            <a:chExt cx="812800" cy="812800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70" id="7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71" id="71"/>
          <p:cNvGrpSpPr/>
          <p:nvPr/>
        </p:nvGrpSpPr>
        <p:grpSpPr>
          <a:xfrm rot="0">
            <a:off x="1268544" y="3953901"/>
            <a:ext cx="246287" cy="246287"/>
            <a:chOff x="0" y="0"/>
            <a:chExt cx="812800" cy="812800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73" id="7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74" id="74"/>
          <p:cNvGrpSpPr/>
          <p:nvPr/>
        </p:nvGrpSpPr>
        <p:grpSpPr>
          <a:xfrm rot="0">
            <a:off x="1268544" y="4872713"/>
            <a:ext cx="246287" cy="246287"/>
            <a:chOff x="0" y="0"/>
            <a:chExt cx="812800" cy="81280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76" id="7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77" id="77"/>
          <p:cNvGrpSpPr/>
          <p:nvPr/>
        </p:nvGrpSpPr>
        <p:grpSpPr>
          <a:xfrm rot="0">
            <a:off x="1268544" y="6118315"/>
            <a:ext cx="246287" cy="246287"/>
            <a:chOff x="0" y="0"/>
            <a:chExt cx="812800" cy="812800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79" id="7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80" id="80"/>
          <p:cNvSpPr txBox="true"/>
          <p:nvPr/>
        </p:nvSpPr>
        <p:spPr>
          <a:xfrm rot="0">
            <a:off x="1665771" y="2405717"/>
            <a:ext cx="1792835" cy="51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2975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MOTOR BRUSLESS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650116" y="2953984"/>
            <a:ext cx="2921422" cy="552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máxima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600W</a:t>
            </a:r>
          </a:p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nominal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450W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636016" y="3589410"/>
            <a:ext cx="1748358" cy="514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1"/>
              </a:lnSpc>
            </a:pPr>
            <a:r>
              <a:rPr lang="en-US" sz="2979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BATERÍA DE LITIO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645541" y="4053303"/>
            <a:ext cx="2949532" cy="33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10.000 mAh / 36V / 40km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651991" y="4507002"/>
            <a:ext cx="2204740" cy="514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1"/>
              </a:lnSpc>
            </a:pPr>
            <a:r>
              <a:rPr lang="en-US" sz="2979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SISTEMA DE FRENADA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661516" y="4965916"/>
            <a:ext cx="3562233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delantera y trasera +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645541" y="5879193"/>
            <a:ext cx="3217164" cy="424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8"/>
              </a:lnSpc>
            </a:pPr>
            <a:r>
              <a:rPr lang="en-US" sz="2979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SISTEMA DE ILUMINACIÓN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681745" y="6325249"/>
            <a:ext cx="3704118" cy="1020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Luz delantera, trasera + intermitencias en puños y guardabarros.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381393" y="2843694"/>
            <a:ext cx="6104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345341" y="3952685"/>
            <a:ext cx="92691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342594" y="4871497"/>
            <a:ext cx="9818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330902" y="6103343"/>
            <a:ext cx="109878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grpSp>
        <p:nvGrpSpPr>
          <p:cNvPr name="Group 92" id="92"/>
          <p:cNvGrpSpPr/>
          <p:nvPr/>
        </p:nvGrpSpPr>
        <p:grpSpPr>
          <a:xfrm rot="0">
            <a:off x="1254152" y="7886269"/>
            <a:ext cx="246287" cy="246287"/>
            <a:chOff x="0" y="0"/>
            <a:chExt cx="812800" cy="812800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94" id="9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95" id="95"/>
          <p:cNvSpPr txBox="true"/>
          <p:nvPr/>
        </p:nvSpPr>
        <p:spPr>
          <a:xfrm rot="0">
            <a:off x="1636016" y="7498091"/>
            <a:ext cx="3642210" cy="514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71"/>
              </a:lnSpc>
            </a:pPr>
            <a:r>
              <a:rPr lang="en-US" sz="2979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SISTEMA DE </a:t>
            </a:r>
            <a:r>
              <a:rPr lang="en-US" sz="2979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SUSPENSIÓN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651991" y="8031999"/>
            <a:ext cx="3055179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Doble suspensión.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1324543" y="7885053"/>
            <a:ext cx="1055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grpSp>
        <p:nvGrpSpPr>
          <p:cNvPr name="Group 98" id="98"/>
          <p:cNvGrpSpPr/>
          <p:nvPr/>
        </p:nvGrpSpPr>
        <p:grpSpPr>
          <a:xfrm rot="0">
            <a:off x="14528638" y="8303340"/>
            <a:ext cx="5273634" cy="956218"/>
            <a:chOff x="0" y="0"/>
            <a:chExt cx="1295027" cy="234815"/>
          </a:xfrm>
        </p:grpSpPr>
        <p:sp>
          <p:nvSpPr>
            <p:cNvPr name="Freeform 99" id="99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100" id="100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01" id="101"/>
          <p:cNvSpPr txBox="true"/>
          <p:nvPr/>
        </p:nvSpPr>
        <p:spPr>
          <a:xfrm rot="0">
            <a:off x="14610165" y="8664827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¡NOVEDAD!</a:t>
            </a:r>
          </a:p>
        </p:txBody>
      </p:sp>
      <p:sp>
        <p:nvSpPr>
          <p:cNvPr name="AutoShape 102" id="102"/>
          <p:cNvSpPr/>
          <p:nvPr/>
        </p:nvSpPr>
        <p:spPr>
          <a:xfrm>
            <a:off x="1344773" y="2218435"/>
            <a:ext cx="4050616" cy="22567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3" id="103"/>
          <p:cNvGrpSpPr/>
          <p:nvPr/>
        </p:nvGrpSpPr>
        <p:grpSpPr>
          <a:xfrm rot="0">
            <a:off x="1288773" y="8891898"/>
            <a:ext cx="246287" cy="246287"/>
            <a:chOff x="0" y="0"/>
            <a:chExt cx="812800" cy="812800"/>
          </a:xfrm>
        </p:grpSpPr>
        <p:sp>
          <p:nvSpPr>
            <p:cNvPr name="Freeform 104" id="10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05" id="10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06" id="106"/>
          <p:cNvSpPr txBox="true"/>
          <p:nvPr/>
        </p:nvSpPr>
        <p:spPr>
          <a:xfrm rot="0">
            <a:off x="1715071" y="9026779"/>
            <a:ext cx="3670792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Optimización hardware, APP, tecnología NFC y mucho más.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1360215" y="8890682"/>
            <a:ext cx="1034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1732902" y="8554750"/>
            <a:ext cx="2197447" cy="485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6"/>
              </a:lnSpc>
            </a:pPr>
            <a:r>
              <a:rPr lang="en-US" b="true" sz="3404" i="true" spc="-347">
                <a:solidFill>
                  <a:srgbClr val="FF575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CORE INSIDE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29885" y="1057853"/>
            <a:ext cx="7981233" cy="8737115"/>
          </a:xfrm>
          <a:custGeom>
            <a:avLst/>
            <a:gdLst/>
            <a:ahLst/>
            <a:cxnLst/>
            <a:rect r="r" b="b" t="t" l="l"/>
            <a:pathLst>
              <a:path h="8737115" w="7981233">
                <a:moveTo>
                  <a:pt x="0" y="0"/>
                </a:moveTo>
                <a:lnTo>
                  <a:pt x="7981233" y="0"/>
                </a:lnTo>
                <a:lnTo>
                  <a:pt x="7981233" y="8737115"/>
                </a:lnTo>
                <a:lnTo>
                  <a:pt x="0" y="8737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33125" y="2058101"/>
            <a:ext cx="3953611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1400511" y="547062"/>
            <a:ext cx="3760165" cy="1693796"/>
            <a:chOff x="0" y="0"/>
            <a:chExt cx="5013553" cy="2258395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22006" y="528012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1"/>
                </a:lnTo>
                <a:lnTo>
                  <a:pt x="0" y="4097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322006" y="2861270"/>
            <a:ext cx="246287" cy="246287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322006" y="4060456"/>
            <a:ext cx="246287" cy="246287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22006" y="5065027"/>
            <a:ext cx="246287" cy="246287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22006" y="6320154"/>
            <a:ext cx="246287" cy="246287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322006" y="7763119"/>
            <a:ext cx="246287" cy="246287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1708937" y="2725567"/>
            <a:ext cx="2864051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MOTOR BRUSLESS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684205" y="3190899"/>
            <a:ext cx="2919710" cy="552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máxima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800W</a:t>
            </a:r>
          </a:p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nominal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500W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708930" y="3924792"/>
            <a:ext cx="2709542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BATERÍA DE LITIO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699494" y="4380414"/>
            <a:ext cx="2948552" cy="33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13.000 mAh / 48V / 50km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680460" y="4929362"/>
            <a:ext cx="3471936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FRENADA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714978" y="5378786"/>
            <a:ext cx="3562233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delantera y trasera +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693703" y="6273012"/>
            <a:ext cx="4796426" cy="385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9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ILUMINACIÓN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724450" y="6744701"/>
            <a:ext cx="4105435" cy="67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Luz delantera, trasera + intermitencias en empuñaduras.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414625" y="2860054"/>
            <a:ext cx="6104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398803" y="4059240"/>
            <a:ext cx="92691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96056" y="5063811"/>
            <a:ext cx="9818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84364" y="6305182"/>
            <a:ext cx="109878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714978" y="7662746"/>
            <a:ext cx="4749756" cy="45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</a:t>
            </a: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SUSPENSIÓN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708937" y="8121704"/>
            <a:ext cx="4755798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Doble. Trasero y por torsión delantera.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392398" y="7761903"/>
            <a:ext cx="1055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1333125" y="8777485"/>
            <a:ext cx="246287" cy="246287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42" id="42"/>
          <p:cNvSpPr txBox="true"/>
          <p:nvPr/>
        </p:nvSpPr>
        <p:spPr>
          <a:xfrm rot="0">
            <a:off x="1759423" y="9132922"/>
            <a:ext cx="4988981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App móvil, tecnología NFC y mucho más.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404567" y="8776269"/>
            <a:ext cx="1034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462869" y="1641278"/>
            <a:ext cx="3760165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sp>
        <p:nvSpPr>
          <p:cNvPr name="TextBox 45" id="45"/>
          <p:cNvSpPr txBox="true"/>
          <p:nvPr/>
        </p:nvSpPr>
        <p:spPr>
          <a:xfrm rot="0">
            <a:off x="1442914" y="1186965"/>
            <a:ext cx="4635835" cy="116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ROCKWAY EVO</a:t>
            </a:r>
          </a:p>
        </p:txBody>
      </p:sp>
      <p:sp>
        <p:nvSpPr>
          <p:cNvPr name="AutoShape 46" id="46"/>
          <p:cNvSpPr/>
          <p:nvPr/>
        </p:nvSpPr>
        <p:spPr>
          <a:xfrm>
            <a:off x="1377952" y="2399855"/>
            <a:ext cx="4050616" cy="22567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7" id="47"/>
          <p:cNvGrpSpPr/>
          <p:nvPr/>
        </p:nvGrpSpPr>
        <p:grpSpPr>
          <a:xfrm rot="0">
            <a:off x="14350841" y="8501280"/>
            <a:ext cx="5273634" cy="956218"/>
            <a:chOff x="0" y="0"/>
            <a:chExt cx="1295027" cy="234815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14490906" y="8508956"/>
            <a:ext cx="5273634" cy="956218"/>
            <a:chOff x="0" y="0"/>
            <a:chExt cx="1295027" cy="234815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53" id="53"/>
          <p:cNvSpPr txBox="true"/>
          <p:nvPr/>
        </p:nvSpPr>
        <p:spPr>
          <a:xfrm rot="0">
            <a:off x="14572433" y="8870443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¡NOVEDAD!</a:t>
            </a:r>
          </a:p>
        </p:txBody>
      </p:sp>
      <p:grpSp>
        <p:nvGrpSpPr>
          <p:cNvPr name="Group 54" id="54"/>
          <p:cNvGrpSpPr/>
          <p:nvPr/>
        </p:nvGrpSpPr>
        <p:grpSpPr>
          <a:xfrm rot="0">
            <a:off x="15751027" y="489871"/>
            <a:ext cx="1896066" cy="1649925"/>
            <a:chOff x="0" y="0"/>
            <a:chExt cx="465610" cy="405166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465610" cy="405166"/>
            </a:xfrm>
            <a:custGeom>
              <a:avLst/>
              <a:gdLst/>
              <a:ahLst/>
              <a:cxnLst/>
              <a:rect r="r" b="b" t="t" l="l"/>
              <a:pathLst>
                <a:path h="405166" w="465610">
                  <a:moveTo>
                    <a:pt x="202583" y="0"/>
                  </a:moveTo>
                  <a:lnTo>
                    <a:pt x="263027" y="0"/>
                  </a:lnTo>
                  <a:cubicBezTo>
                    <a:pt x="374910" y="0"/>
                    <a:pt x="465610" y="90699"/>
                    <a:pt x="465610" y="202583"/>
                  </a:cubicBezTo>
                  <a:lnTo>
                    <a:pt x="465610" y="202583"/>
                  </a:lnTo>
                  <a:cubicBezTo>
                    <a:pt x="465610" y="314466"/>
                    <a:pt x="374910" y="405166"/>
                    <a:pt x="263027" y="405166"/>
                  </a:cubicBezTo>
                  <a:lnTo>
                    <a:pt x="202583" y="405166"/>
                  </a:lnTo>
                  <a:cubicBezTo>
                    <a:pt x="90699" y="405166"/>
                    <a:pt x="0" y="314466"/>
                    <a:pt x="0" y="202583"/>
                  </a:cubicBezTo>
                  <a:lnTo>
                    <a:pt x="0" y="202583"/>
                  </a:lnTo>
                  <a:cubicBezTo>
                    <a:pt x="0" y="90699"/>
                    <a:pt x="90699" y="0"/>
                    <a:pt x="202583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56" id="56"/>
            <p:cNvSpPr txBox="true"/>
            <p:nvPr/>
          </p:nvSpPr>
          <p:spPr>
            <a:xfrm>
              <a:off x="0" y="-38100"/>
              <a:ext cx="465610" cy="4432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57" id="57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4212382" y="1446861"/>
            <a:ext cx="4891933" cy="51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1"/>
              </a:lnSpc>
            </a:pP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699€</a:t>
            </a:r>
          </a:p>
        </p:txBody>
      </p:sp>
      <p:sp>
        <p:nvSpPr>
          <p:cNvPr name="AutoShape 59" id="59"/>
          <p:cNvSpPr/>
          <p:nvPr/>
        </p:nvSpPr>
        <p:spPr>
          <a:xfrm>
            <a:off x="8538758" y="1917330"/>
            <a:ext cx="1644520" cy="48081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60" id="60"/>
          <p:cNvGrpSpPr/>
          <p:nvPr/>
        </p:nvGrpSpPr>
        <p:grpSpPr>
          <a:xfrm rot="0">
            <a:off x="9337542" y="999268"/>
            <a:ext cx="2813455" cy="2813455"/>
            <a:chOff x="0" y="0"/>
            <a:chExt cx="3751273" cy="3751273"/>
          </a:xfrm>
        </p:grpSpPr>
        <p:grpSp>
          <p:nvGrpSpPr>
            <p:cNvPr name="Group 61" id="61"/>
            <p:cNvGrpSpPr/>
            <p:nvPr/>
          </p:nvGrpSpPr>
          <p:grpSpPr>
            <a:xfrm rot="0">
              <a:off x="0" y="0"/>
              <a:ext cx="3751273" cy="3751273"/>
              <a:chOff x="0" y="0"/>
              <a:chExt cx="812800" cy="812800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60000"/>
                    </a:srgbClr>
                  </a:gs>
                  <a:gs pos="100000">
                    <a:srgbClr val="FF914D">
                      <a:alpha val="60000"/>
                    </a:srgbClr>
                  </a:gs>
                </a:gsLst>
                <a:lin ang="0"/>
              </a:gra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0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338051" y="370765"/>
              <a:ext cx="3075171" cy="3009742"/>
              <a:chOff x="0" y="0"/>
              <a:chExt cx="812800" cy="795506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12800" cy="795506"/>
              </a:xfrm>
              <a:custGeom>
                <a:avLst/>
                <a:gdLst/>
                <a:ahLst/>
                <a:cxnLst/>
                <a:rect r="r" b="b" t="t" l="l"/>
                <a:pathLst>
                  <a:path h="795506" w="812800">
                    <a:moveTo>
                      <a:pt x="406400" y="0"/>
                    </a:moveTo>
                    <a:cubicBezTo>
                      <a:pt x="181951" y="0"/>
                      <a:pt x="0" y="178080"/>
                      <a:pt x="0" y="397753"/>
                    </a:cubicBezTo>
                    <a:cubicBezTo>
                      <a:pt x="0" y="617426"/>
                      <a:pt x="181951" y="795506"/>
                      <a:pt x="406400" y="795506"/>
                    </a:cubicBezTo>
                    <a:cubicBezTo>
                      <a:pt x="630849" y="795506"/>
                      <a:pt x="812800" y="617426"/>
                      <a:pt x="812800" y="397753"/>
                    </a:cubicBezTo>
                    <a:cubicBezTo>
                      <a:pt x="812800" y="178080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76200" y="17429"/>
                <a:ext cx="660400" cy="70349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550"/>
                  </a:lnSpc>
                </a:pPr>
              </a:p>
            </p:txBody>
          </p:sp>
        </p:grpSp>
      </p:grpSp>
      <p:grpSp>
        <p:nvGrpSpPr>
          <p:cNvPr name="Group 67" id="67"/>
          <p:cNvGrpSpPr/>
          <p:nvPr/>
        </p:nvGrpSpPr>
        <p:grpSpPr>
          <a:xfrm rot="0">
            <a:off x="9723963" y="1394571"/>
            <a:ext cx="2040613" cy="2040613"/>
            <a:chOff x="0" y="0"/>
            <a:chExt cx="812800" cy="812800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9" id="69"/>
          <p:cNvGrpSpPr/>
          <p:nvPr/>
        </p:nvGrpSpPr>
        <p:grpSpPr>
          <a:xfrm rot="0">
            <a:off x="9723963" y="1379412"/>
            <a:ext cx="2053168" cy="2053168"/>
            <a:chOff x="0" y="0"/>
            <a:chExt cx="812800" cy="812800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0864" t="0" r="-57129" b="0"/>
              </a:stretch>
            </a:blipFill>
          </p:spPr>
        </p:sp>
      </p:grpSp>
      <p:sp>
        <p:nvSpPr>
          <p:cNvPr name="TextBox 71" id="71"/>
          <p:cNvSpPr txBox="true"/>
          <p:nvPr/>
        </p:nvSpPr>
        <p:spPr>
          <a:xfrm rot="0">
            <a:off x="12466938" y="1670392"/>
            <a:ext cx="2989234" cy="417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2686">
                <a:solidFill>
                  <a:srgbClr val="FDFDFD"/>
                </a:solidFill>
                <a:latin typeface="Poppins Light"/>
                <a:ea typeface="Poppins Light"/>
                <a:cs typeface="Poppins Light"/>
                <a:sym typeface="Poppins Light"/>
              </a:rPr>
              <a:t>Última tecnología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2680973" y="2083828"/>
            <a:ext cx="2391033" cy="990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b="true" sz="3704" i="true" spc="-377">
                <a:solidFill>
                  <a:srgbClr val="FF575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CORE INSIDE</a:t>
            </a:r>
          </a:p>
          <a:p>
            <a:pPr algn="ctr">
              <a:lnSpc>
                <a:spcPts val="3630"/>
              </a:lnSpc>
            </a:pPr>
            <a:r>
              <a:rPr lang="en-US" b="true" sz="3704" i="true">
                <a:solidFill>
                  <a:srgbClr val="FDFDFD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NFC</a:t>
            </a:r>
          </a:p>
        </p:txBody>
      </p:sp>
      <p:grpSp>
        <p:nvGrpSpPr>
          <p:cNvPr name="Group 73" id="73"/>
          <p:cNvGrpSpPr/>
          <p:nvPr/>
        </p:nvGrpSpPr>
        <p:grpSpPr>
          <a:xfrm rot="0">
            <a:off x="11098293" y="2367602"/>
            <a:ext cx="1255039" cy="1568265"/>
            <a:chOff x="0" y="0"/>
            <a:chExt cx="1673385" cy="2091020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1673385" cy="2091020"/>
            </a:xfrm>
            <a:custGeom>
              <a:avLst/>
              <a:gdLst/>
              <a:ahLst/>
              <a:cxnLst/>
              <a:rect r="r" b="b" t="t" l="l"/>
              <a:pathLst>
                <a:path h="2091020" w="1673385">
                  <a:moveTo>
                    <a:pt x="0" y="0"/>
                  </a:moveTo>
                  <a:lnTo>
                    <a:pt x="1673385" y="0"/>
                  </a:lnTo>
                  <a:lnTo>
                    <a:pt x="1673385" y="2091020"/>
                  </a:lnTo>
                  <a:lnTo>
                    <a:pt x="0" y="209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75" id="75"/>
          <p:cNvGrpSpPr/>
          <p:nvPr/>
        </p:nvGrpSpPr>
        <p:grpSpPr>
          <a:xfrm rot="-687373">
            <a:off x="11768188" y="2935973"/>
            <a:ext cx="1170287" cy="1028620"/>
            <a:chOff x="0" y="0"/>
            <a:chExt cx="421835" cy="370770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421835" cy="370770"/>
            </a:xfrm>
            <a:custGeom>
              <a:avLst/>
              <a:gdLst/>
              <a:ahLst/>
              <a:cxnLst/>
              <a:rect r="r" b="b" t="t" l="l"/>
              <a:pathLst>
                <a:path h="370770" w="421835">
                  <a:moveTo>
                    <a:pt x="185385" y="0"/>
                  </a:moveTo>
                  <a:lnTo>
                    <a:pt x="236450" y="0"/>
                  </a:lnTo>
                  <a:cubicBezTo>
                    <a:pt x="285617" y="0"/>
                    <a:pt x="332770" y="19532"/>
                    <a:pt x="367537" y="54298"/>
                  </a:cubicBezTo>
                  <a:cubicBezTo>
                    <a:pt x="402303" y="89065"/>
                    <a:pt x="421835" y="136218"/>
                    <a:pt x="421835" y="185385"/>
                  </a:cubicBezTo>
                  <a:lnTo>
                    <a:pt x="421835" y="185385"/>
                  </a:lnTo>
                  <a:cubicBezTo>
                    <a:pt x="421835" y="287771"/>
                    <a:pt x="338835" y="370770"/>
                    <a:pt x="236450" y="370770"/>
                  </a:cubicBezTo>
                  <a:lnTo>
                    <a:pt x="185385" y="370770"/>
                  </a:lnTo>
                  <a:cubicBezTo>
                    <a:pt x="83000" y="370770"/>
                    <a:pt x="0" y="287771"/>
                    <a:pt x="0" y="185385"/>
                  </a:cubicBezTo>
                  <a:lnTo>
                    <a:pt x="0" y="185385"/>
                  </a:lnTo>
                  <a:cubicBezTo>
                    <a:pt x="0" y="83000"/>
                    <a:pt x="83000" y="0"/>
                    <a:pt x="185385" y="0"/>
                  </a:cubicBezTo>
                  <a:close/>
                </a:path>
              </a:pathLst>
            </a:custGeom>
            <a:solidFill>
              <a:srgbClr val="0C0C0C"/>
            </a:solidFill>
          </p:spPr>
        </p:sp>
        <p:sp>
          <p:nvSpPr>
            <p:cNvPr name="TextBox 77" id="77"/>
            <p:cNvSpPr txBox="true"/>
            <p:nvPr/>
          </p:nvSpPr>
          <p:spPr>
            <a:xfrm>
              <a:off x="0" y="-38100"/>
              <a:ext cx="421835" cy="4088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78" id="78"/>
          <p:cNvSpPr/>
          <p:nvPr/>
        </p:nvSpPr>
        <p:spPr>
          <a:xfrm flipH="false" flipV="false" rot="-746651">
            <a:off x="11859775" y="3269961"/>
            <a:ext cx="900635" cy="95430"/>
          </a:xfrm>
          <a:custGeom>
            <a:avLst/>
            <a:gdLst/>
            <a:ahLst/>
            <a:cxnLst/>
            <a:rect r="r" b="b" t="t" l="l"/>
            <a:pathLst>
              <a:path h="95430" w="900635">
                <a:moveTo>
                  <a:pt x="0" y="0"/>
                </a:moveTo>
                <a:lnTo>
                  <a:pt x="900634" y="0"/>
                </a:lnTo>
                <a:lnTo>
                  <a:pt x="900634" y="95429"/>
                </a:lnTo>
                <a:lnTo>
                  <a:pt x="0" y="95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9319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12272216" y="3394670"/>
            <a:ext cx="323452" cy="323452"/>
          </a:xfrm>
          <a:custGeom>
            <a:avLst/>
            <a:gdLst/>
            <a:ahLst/>
            <a:cxnLst/>
            <a:rect r="r" b="b" t="t" l="l"/>
            <a:pathLst>
              <a:path h="323452" w="323452">
                <a:moveTo>
                  <a:pt x="0" y="0"/>
                </a:moveTo>
                <a:lnTo>
                  <a:pt x="323452" y="0"/>
                </a:lnTo>
                <a:lnTo>
                  <a:pt x="323452" y="323451"/>
                </a:lnTo>
                <a:lnTo>
                  <a:pt x="0" y="3234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2279703" y="3402156"/>
            <a:ext cx="308479" cy="308479"/>
          </a:xfrm>
          <a:custGeom>
            <a:avLst/>
            <a:gdLst/>
            <a:ahLst/>
            <a:cxnLst/>
            <a:rect r="r" b="b" t="t" l="l"/>
            <a:pathLst>
              <a:path h="308479" w="308479">
                <a:moveTo>
                  <a:pt x="0" y="0"/>
                </a:moveTo>
                <a:lnTo>
                  <a:pt x="308479" y="0"/>
                </a:lnTo>
                <a:lnTo>
                  <a:pt x="308479" y="308479"/>
                </a:lnTo>
                <a:lnTo>
                  <a:pt x="0" y="308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1" id="81"/>
          <p:cNvGrpSpPr/>
          <p:nvPr/>
        </p:nvGrpSpPr>
        <p:grpSpPr>
          <a:xfrm rot="-750941">
            <a:off x="11994985" y="3515969"/>
            <a:ext cx="554462" cy="157722"/>
            <a:chOff x="0" y="0"/>
            <a:chExt cx="199858" cy="56852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0"/>
              <a:ext cx="199858" cy="56852"/>
            </a:xfrm>
            <a:custGeom>
              <a:avLst/>
              <a:gdLst/>
              <a:ahLst/>
              <a:cxnLst/>
              <a:rect r="r" b="b" t="t" l="l"/>
              <a:pathLst>
                <a:path h="56852" w="199858">
                  <a:moveTo>
                    <a:pt x="28426" y="0"/>
                  </a:moveTo>
                  <a:lnTo>
                    <a:pt x="171432" y="0"/>
                  </a:lnTo>
                  <a:cubicBezTo>
                    <a:pt x="187132" y="0"/>
                    <a:pt x="199858" y="12727"/>
                    <a:pt x="199858" y="28426"/>
                  </a:cubicBezTo>
                  <a:lnTo>
                    <a:pt x="199858" y="28426"/>
                  </a:lnTo>
                  <a:cubicBezTo>
                    <a:pt x="199858" y="35965"/>
                    <a:pt x="196863" y="43195"/>
                    <a:pt x="191533" y="48526"/>
                  </a:cubicBezTo>
                  <a:cubicBezTo>
                    <a:pt x="186202" y="53857"/>
                    <a:pt x="178971" y="56852"/>
                    <a:pt x="171432" y="56852"/>
                  </a:cubicBezTo>
                  <a:lnTo>
                    <a:pt x="28426" y="56852"/>
                  </a:lnTo>
                  <a:cubicBezTo>
                    <a:pt x="12727" y="56852"/>
                    <a:pt x="0" y="44125"/>
                    <a:pt x="0" y="28426"/>
                  </a:cubicBezTo>
                  <a:lnTo>
                    <a:pt x="0" y="28426"/>
                  </a:lnTo>
                  <a:cubicBezTo>
                    <a:pt x="0" y="12727"/>
                    <a:pt x="12727" y="0"/>
                    <a:pt x="28426" y="0"/>
                  </a:cubicBezTo>
                  <a:close/>
                </a:path>
              </a:pathLst>
            </a:custGeom>
            <a:solidFill>
              <a:srgbClr val="0C0C0C"/>
            </a:solidFill>
          </p:spPr>
        </p:sp>
        <p:sp>
          <p:nvSpPr>
            <p:cNvPr name="TextBox 83" id="83"/>
            <p:cNvSpPr txBox="true"/>
            <p:nvPr/>
          </p:nvSpPr>
          <p:spPr>
            <a:xfrm>
              <a:off x="0" y="-38100"/>
              <a:ext cx="199858" cy="949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84" id="84"/>
          <p:cNvSpPr/>
          <p:nvPr/>
        </p:nvSpPr>
        <p:spPr>
          <a:xfrm flipH="false" flipV="false" rot="4760425">
            <a:off x="12361124" y="3479115"/>
            <a:ext cx="195647" cy="154561"/>
          </a:xfrm>
          <a:custGeom>
            <a:avLst/>
            <a:gdLst/>
            <a:ahLst/>
            <a:cxnLst/>
            <a:rect r="r" b="b" t="t" l="l"/>
            <a:pathLst>
              <a:path h="154561" w="195647">
                <a:moveTo>
                  <a:pt x="0" y="0"/>
                </a:moveTo>
                <a:lnTo>
                  <a:pt x="195648" y="0"/>
                </a:lnTo>
                <a:lnTo>
                  <a:pt x="195648" y="154561"/>
                </a:lnTo>
                <a:lnTo>
                  <a:pt x="0" y="1545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5" id="85"/>
          <p:cNvGrpSpPr>
            <a:grpSpLocks noChangeAspect="true"/>
          </p:cNvGrpSpPr>
          <p:nvPr/>
        </p:nvGrpSpPr>
        <p:grpSpPr>
          <a:xfrm rot="0">
            <a:off x="13125554" y="5033130"/>
            <a:ext cx="2145911" cy="2145902"/>
            <a:chOff x="0" y="0"/>
            <a:chExt cx="6350000" cy="6349975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87" id="87"/>
          <p:cNvGrpSpPr>
            <a:grpSpLocks noChangeAspect="true"/>
          </p:cNvGrpSpPr>
          <p:nvPr/>
        </p:nvGrpSpPr>
        <p:grpSpPr>
          <a:xfrm rot="0">
            <a:off x="13204013" y="5104970"/>
            <a:ext cx="2002230" cy="2002222"/>
            <a:chOff x="0" y="0"/>
            <a:chExt cx="6350000" cy="6349975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89" id="89"/>
          <p:cNvGrpSpPr>
            <a:grpSpLocks noChangeAspect="true"/>
          </p:cNvGrpSpPr>
          <p:nvPr/>
        </p:nvGrpSpPr>
        <p:grpSpPr>
          <a:xfrm rot="0">
            <a:off x="13230165" y="5147275"/>
            <a:ext cx="1949925" cy="1949917"/>
            <a:chOff x="0" y="0"/>
            <a:chExt cx="6350000" cy="6349975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195282" t="-54114" r="-27099" b="-202809"/>
              </a:stretch>
            </a:blipFill>
          </p:spPr>
        </p:sp>
      </p:grpSp>
      <p:grpSp>
        <p:nvGrpSpPr>
          <p:cNvPr name="Group 91" id="91"/>
          <p:cNvGrpSpPr>
            <a:grpSpLocks noChangeAspect="true"/>
          </p:cNvGrpSpPr>
          <p:nvPr/>
        </p:nvGrpSpPr>
        <p:grpSpPr>
          <a:xfrm rot="0">
            <a:off x="14275238" y="3634496"/>
            <a:ext cx="2423822" cy="2423812"/>
            <a:chOff x="0" y="0"/>
            <a:chExt cx="6350000" cy="6349975"/>
          </a:xfrm>
        </p:grpSpPr>
        <p:sp>
          <p:nvSpPr>
            <p:cNvPr name="Freeform 92" id="9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93" id="93"/>
          <p:cNvGrpSpPr>
            <a:grpSpLocks noChangeAspect="true"/>
          </p:cNvGrpSpPr>
          <p:nvPr/>
        </p:nvGrpSpPr>
        <p:grpSpPr>
          <a:xfrm rot="0">
            <a:off x="14382016" y="3753329"/>
            <a:ext cx="2186157" cy="2186148"/>
            <a:chOff x="0" y="0"/>
            <a:chExt cx="6350000" cy="6349975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95" id="95"/>
          <p:cNvGrpSpPr>
            <a:grpSpLocks noChangeAspect="true"/>
          </p:cNvGrpSpPr>
          <p:nvPr/>
        </p:nvGrpSpPr>
        <p:grpSpPr>
          <a:xfrm rot="0">
            <a:off x="14364488" y="3723746"/>
            <a:ext cx="2245322" cy="2245313"/>
            <a:chOff x="0" y="0"/>
            <a:chExt cx="6350000" cy="6349975"/>
          </a:xfrm>
        </p:grpSpPr>
        <p:sp>
          <p:nvSpPr>
            <p:cNvPr name="Freeform 96" id="9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57608" t="-258563" r="-230081" b="-66198"/>
              </a:stretch>
            </a:blipFill>
          </p:spPr>
        </p:sp>
      </p:grpSp>
      <p:grpSp>
        <p:nvGrpSpPr>
          <p:cNvPr name="Group 97" id="97"/>
          <p:cNvGrpSpPr>
            <a:grpSpLocks noChangeAspect="true"/>
          </p:cNvGrpSpPr>
          <p:nvPr/>
        </p:nvGrpSpPr>
        <p:grpSpPr>
          <a:xfrm rot="0">
            <a:off x="8737469" y="4300033"/>
            <a:ext cx="1972988" cy="1972980"/>
            <a:chOff x="0" y="0"/>
            <a:chExt cx="6350000" cy="6349975"/>
          </a:xfrm>
        </p:grpSpPr>
        <p:sp>
          <p:nvSpPr>
            <p:cNvPr name="Freeform 98" id="9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99" id="99"/>
          <p:cNvGrpSpPr>
            <a:grpSpLocks noChangeAspect="true"/>
          </p:cNvGrpSpPr>
          <p:nvPr/>
        </p:nvGrpSpPr>
        <p:grpSpPr>
          <a:xfrm rot="0">
            <a:off x="8824386" y="4396762"/>
            <a:ext cx="1779528" cy="1779521"/>
            <a:chOff x="0" y="0"/>
            <a:chExt cx="6350000" cy="6349975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AutoShape 101" id="101"/>
          <p:cNvSpPr/>
          <p:nvPr/>
        </p:nvSpPr>
        <p:spPr>
          <a:xfrm>
            <a:off x="8569828" y="1945893"/>
            <a:ext cx="1314868" cy="3371829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102" id="102"/>
          <p:cNvGrpSpPr/>
          <p:nvPr/>
        </p:nvGrpSpPr>
        <p:grpSpPr>
          <a:xfrm rot="0">
            <a:off x="8480876" y="1841423"/>
            <a:ext cx="151815" cy="151815"/>
            <a:chOff x="0" y="0"/>
            <a:chExt cx="812800" cy="812800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4" id="10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05" id="105"/>
          <p:cNvGrpSpPr>
            <a:grpSpLocks noChangeAspect="true"/>
          </p:cNvGrpSpPr>
          <p:nvPr/>
        </p:nvGrpSpPr>
        <p:grpSpPr>
          <a:xfrm rot="0">
            <a:off x="8810118" y="4372681"/>
            <a:ext cx="1827689" cy="1827682"/>
            <a:chOff x="0" y="0"/>
            <a:chExt cx="6350000" cy="6349975"/>
          </a:xfrm>
        </p:grpSpPr>
        <p:sp>
          <p:nvSpPr>
            <p:cNvPr name="Freeform 106" id="10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181589" t="0" r="-441717" b="-691583"/>
              </a:stretch>
            </a:blipFill>
          </p:spPr>
        </p:sp>
      </p:grpSp>
      <p:sp>
        <p:nvSpPr>
          <p:cNvPr name="TextBox 107" id="107"/>
          <p:cNvSpPr txBox="true"/>
          <p:nvPr/>
        </p:nvSpPr>
        <p:spPr>
          <a:xfrm rot="0">
            <a:off x="9554209" y="2318394"/>
            <a:ext cx="660974" cy="3120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51"/>
              </a:lnSpc>
            </a:pPr>
            <a:r>
              <a:rPr lang="en-US" sz="18251" b="true">
                <a:solidFill>
                  <a:srgbClr val="EF7E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9642526" y="3025168"/>
            <a:ext cx="484341" cy="2292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723"/>
              </a:lnSpc>
            </a:pPr>
            <a:r>
              <a:rPr lang="en-US" sz="13373" b="true">
                <a:solidFill>
                  <a:srgbClr val="EF7E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name="AutoShape 109" id="109"/>
          <p:cNvSpPr/>
          <p:nvPr/>
        </p:nvSpPr>
        <p:spPr>
          <a:xfrm flipH="true">
            <a:off x="8368284" y="6566441"/>
            <a:ext cx="2269523" cy="754747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AutoShape 110" id="110"/>
          <p:cNvSpPr/>
          <p:nvPr/>
        </p:nvSpPr>
        <p:spPr>
          <a:xfrm>
            <a:off x="10613440" y="6566441"/>
            <a:ext cx="2626251" cy="0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AutoShape 111" id="111"/>
          <p:cNvSpPr/>
          <p:nvPr/>
        </p:nvSpPr>
        <p:spPr>
          <a:xfrm flipV="true">
            <a:off x="12648430" y="6566441"/>
            <a:ext cx="591260" cy="1631463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112" id="112"/>
          <p:cNvGrpSpPr/>
          <p:nvPr/>
        </p:nvGrpSpPr>
        <p:grpSpPr>
          <a:xfrm rot="0">
            <a:off x="8292376" y="7245281"/>
            <a:ext cx="151815" cy="151815"/>
            <a:chOff x="0" y="0"/>
            <a:chExt cx="812800" cy="812800"/>
          </a:xfrm>
        </p:grpSpPr>
        <p:sp>
          <p:nvSpPr>
            <p:cNvPr name="Freeform 113" id="1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4" id="1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15" id="115"/>
          <p:cNvGrpSpPr/>
          <p:nvPr/>
        </p:nvGrpSpPr>
        <p:grpSpPr>
          <a:xfrm rot="0">
            <a:off x="12588182" y="8093421"/>
            <a:ext cx="151815" cy="151815"/>
            <a:chOff x="0" y="0"/>
            <a:chExt cx="812800" cy="812800"/>
          </a:xfrm>
        </p:grpSpPr>
        <p:sp>
          <p:nvSpPr>
            <p:cNvPr name="Freeform 116" id="1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7" id="1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18" id="118"/>
          <p:cNvSpPr txBox="true"/>
          <p:nvPr/>
        </p:nvSpPr>
        <p:spPr>
          <a:xfrm rot="0">
            <a:off x="1777253" y="8660893"/>
            <a:ext cx="2197447" cy="485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6"/>
              </a:lnSpc>
            </a:pPr>
            <a:r>
              <a:rPr lang="en-US" b="true" sz="3404" i="true" spc="-347">
                <a:solidFill>
                  <a:srgbClr val="FF575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CORE INSIDE</a:t>
            </a:r>
          </a:p>
        </p:txBody>
      </p:sp>
      <p:sp>
        <p:nvSpPr>
          <p:cNvPr name="TextBox 119" id="119"/>
          <p:cNvSpPr txBox="true"/>
          <p:nvPr/>
        </p:nvSpPr>
        <p:spPr>
          <a:xfrm rot="0">
            <a:off x="15452770" y="2357689"/>
            <a:ext cx="2058665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SG27-551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8435089040968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482706" y="444347"/>
            <a:ext cx="3086100" cy="30861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996271" y="2058101"/>
            <a:ext cx="8175576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33125" y="2058101"/>
            <a:ext cx="3953611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grpSp>
        <p:nvGrpSpPr>
          <p:cNvPr name="Group 8" id="8"/>
          <p:cNvGrpSpPr/>
          <p:nvPr/>
        </p:nvGrpSpPr>
        <p:grpSpPr>
          <a:xfrm rot="0">
            <a:off x="1400511" y="547062"/>
            <a:ext cx="3760165" cy="1693796"/>
            <a:chOff x="0" y="0"/>
            <a:chExt cx="5013553" cy="2258395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322006" y="528012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1"/>
                </a:lnTo>
                <a:lnTo>
                  <a:pt x="0" y="40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322006" y="2861270"/>
            <a:ext cx="246287" cy="246287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22006" y="4060456"/>
            <a:ext cx="246287" cy="246287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22006" y="5065027"/>
            <a:ext cx="246287" cy="246287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322006" y="6320154"/>
            <a:ext cx="246287" cy="246287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322006" y="7763119"/>
            <a:ext cx="246287" cy="246287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333125" y="8777485"/>
            <a:ext cx="246287" cy="24628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30" id="30"/>
          <p:cNvSpPr/>
          <p:nvPr/>
        </p:nvSpPr>
        <p:spPr>
          <a:xfrm>
            <a:off x="1377952" y="2399855"/>
            <a:ext cx="4050616" cy="22567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1" id="31"/>
          <p:cNvGrpSpPr/>
          <p:nvPr/>
        </p:nvGrpSpPr>
        <p:grpSpPr>
          <a:xfrm rot="0">
            <a:off x="15751027" y="489871"/>
            <a:ext cx="1896066" cy="1649925"/>
            <a:chOff x="0" y="0"/>
            <a:chExt cx="465610" cy="405166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465610" cy="405166"/>
            </a:xfrm>
            <a:custGeom>
              <a:avLst/>
              <a:gdLst/>
              <a:ahLst/>
              <a:cxnLst/>
              <a:rect r="r" b="b" t="t" l="l"/>
              <a:pathLst>
                <a:path h="405166" w="465610">
                  <a:moveTo>
                    <a:pt x="202583" y="0"/>
                  </a:moveTo>
                  <a:lnTo>
                    <a:pt x="263027" y="0"/>
                  </a:lnTo>
                  <a:cubicBezTo>
                    <a:pt x="374910" y="0"/>
                    <a:pt x="465610" y="90699"/>
                    <a:pt x="465610" y="202583"/>
                  </a:cubicBezTo>
                  <a:lnTo>
                    <a:pt x="465610" y="202583"/>
                  </a:lnTo>
                  <a:cubicBezTo>
                    <a:pt x="465610" y="314466"/>
                    <a:pt x="374910" y="405166"/>
                    <a:pt x="263027" y="405166"/>
                  </a:cubicBezTo>
                  <a:lnTo>
                    <a:pt x="202583" y="405166"/>
                  </a:lnTo>
                  <a:cubicBezTo>
                    <a:pt x="90699" y="405166"/>
                    <a:pt x="0" y="314466"/>
                    <a:pt x="0" y="202583"/>
                  </a:cubicBezTo>
                  <a:lnTo>
                    <a:pt x="0" y="202583"/>
                  </a:lnTo>
                  <a:cubicBezTo>
                    <a:pt x="0" y="90699"/>
                    <a:pt x="90699" y="0"/>
                    <a:pt x="202583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465610" cy="4432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4552451" y="8418682"/>
            <a:ext cx="5273634" cy="956218"/>
            <a:chOff x="0" y="0"/>
            <a:chExt cx="1295027" cy="23481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4692516" y="8426357"/>
            <a:ext cx="5273634" cy="956218"/>
            <a:chOff x="0" y="0"/>
            <a:chExt cx="1295027" cy="234815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40" id="40"/>
          <p:cNvSpPr/>
          <p:nvPr/>
        </p:nvSpPr>
        <p:spPr>
          <a:xfrm flipH="false" flipV="false" rot="0">
            <a:off x="6020385" y="732893"/>
            <a:ext cx="8383862" cy="9175225"/>
          </a:xfrm>
          <a:custGeom>
            <a:avLst/>
            <a:gdLst/>
            <a:ahLst/>
            <a:cxnLst/>
            <a:rect r="r" b="b" t="t" l="l"/>
            <a:pathLst>
              <a:path h="9175225" w="8383862">
                <a:moveTo>
                  <a:pt x="0" y="0"/>
                </a:moveTo>
                <a:lnTo>
                  <a:pt x="8383862" y="0"/>
                </a:lnTo>
                <a:lnTo>
                  <a:pt x="8383862" y="9175224"/>
                </a:lnTo>
                <a:lnTo>
                  <a:pt x="0" y="9175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1708937" y="2725567"/>
            <a:ext cx="2864051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MOTOR BRUSLESS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637845" y="3190899"/>
            <a:ext cx="3012430" cy="552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máxima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1000W</a:t>
            </a:r>
          </a:p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nominal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800W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708930" y="3924792"/>
            <a:ext cx="2709542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BATERÍA DE LITIO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694103" y="4380414"/>
            <a:ext cx="2959333" cy="33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15.000 mAh / 48V / 60km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680460" y="4929362"/>
            <a:ext cx="3471936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FRENADA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714978" y="5378786"/>
            <a:ext cx="3562233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delantera y trasera +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693703" y="6273012"/>
            <a:ext cx="4796426" cy="385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9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ILUMINACIÓN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724450" y="6744701"/>
            <a:ext cx="4105435" cy="67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Luz delantera, trasera + intermitencias en empuñaduras.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414625" y="2860054"/>
            <a:ext cx="6104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398803" y="4059240"/>
            <a:ext cx="92691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396056" y="5063811"/>
            <a:ext cx="9818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384364" y="6305182"/>
            <a:ext cx="109878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714978" y="7662746"/>
            <a:ext cx="4749756" cy="45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</a:t>
            </a: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SUSPENSIÓN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708937" y="8121704"/>
            <a:ext cx="4755798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Doble. Trasero y por torsión delantera.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392398" y="7761903"/>
            <a:ext cx="1055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759423" y="9132922"/>
            <a:ext cx="4988981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App móvil, tecnología NFC y mucho más.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404567" y="8776269"/>
            <a:ext cx="1034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462869" y="1641278"/>
            <a:ext cx="3760165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sp>
        <p:nvSpPr>
          <p:cNvPr name="TextBox 59" id="59"/>
          <p:cNvSpPr txBox="true"/>
          <p:nvPr/>
        </p:nvSpPr>
        <p:spPr>
          <a:xfrm rot="0">
            <a:off x="1442914" y="1186965"/>
            <a:ext cx="6434528" cy="116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ROCKWAY PRO EVO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777253" y="8660893"/>
            <a:ext cx="2197447" cy="485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6"/>
              </a:lnSpc>
            </a:pPr>
            <a:r>
              <a:rPr lang="en-US" b="true" sz="3404" i="true" spc="-347">
                <a:solidFill>
                  <a:srgbClr val="FF575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CORE INSIDE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4212382" y="1446861"/>
            <a:ext cx="4891933" cy="51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1"/>
              </a:lnSpc>
            </a:pP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799€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4774042" y="8787845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¡NOVEDAD!</a:t>
            </a:r>
          </a:p>
        </p:txBody>
      </p:sp>
      <p:sp>
        <p:nvSpPr>
          <p:cNvPr name="AutoShape 64" id="64"/>
          <p:cNvSpPr/>
          <p:nvPr/>
        </p:nvSpPr>
        <p:spPr>
          <a:xfrm>
            <a:off x="8734052" y="2450994"/>
            <a:ext cx="2181832" cy="28575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65" id="65"/>
          <p:cNvGrpSpPr/>
          <p:nvPr/>
        </p:nvGrpSpPr>
        <p:grpSpPr>
          <a:xfrm rot="0">
            <a:off x="9438547" y="1362504"/>
            <a:ext cx="2813455" cy="2813455"/>
            <a:chOff x="0" y="0"/>
            <a:chExt cx="3751273" cy="3751273"/>
          </a:xfrm>
        </p:grpSpPr>
        <p:grpSp>
          <p:nvGrpSpPr>
            <p:cNvPr name="Group 66" id="66"/>
            <p:cNvGrpSpPr/>
            <p:nvPr/>
          </p:nvGrpSpPr>
          <p:grpSpPr>
            <a:xfrm rot="0">
              <a:off x="0" y="0"/>
              <a:ext cx="3751273" cy="3751273"/>
              <a:chOff x="0" y="0"/>
              <a:chExt cx="812800" cy="8128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60000"/>
                    </a:srgbClr>
                  </a:gs>
                  <a:gs pos="100000">
                    <a:srgbClr val="FF914D">
                      <a:alpha val="60000"/>
                    </a:srgbClr>
                  </a:gs>
                </a:gsLst>
                <a:lin ang="0"/>
              </a:gradFill>
            </p:spPr>
          </p:sp>
          <p:sp>
            <p:nvSpPr>
              <p:cNvPr name="TextBox 68" id="68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00"/>
                  </a:lnSpc>
                </a:pPr>
              </a:p>
            </p:txBody>
          </p:sp>
        </p:grpSp>
        <p:grpSp>
          <p:nvGrpSpPr>
            <p:cNvPr name="Group 69" id="69"/>
            <p:cNvGrpSpPr/>
            <p:nvPr/>
          </p:nvGrpSpPr>
          <p:grpSpPr>
            <a:xfrm rot="0">
              <a:off x="338051" y="370765"/>
              <a:ext cx="3075171" cy="3009742"/>
              <a:chOff x="0" y="0"/>
              <a:chExt cx="812800" cy="795506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812800" cy="795506"/>
              </a:xfrm>
              <a:custGeom>
                <a:avLst/>
                <a:gdLst/>
                <a:ahLst/>
                <a:cxnLst/>
                <a:rect r="r" b="b" t="t" l="l"/>
                <a:pathLst>
                  <a:path h="795506" w="812800">
                    <a:moveTo>
                      <a:pt x="406400" y="0"/>
                    </a:moveTo>
                    <a:cubicBezTo>
                      <a:pt x="181951" y="0"/>
                      <a:pt x="0" y="178080"/>
                      <a:pt x="0" y="397753"/>
                    </a:cubicBezTo>
                    <a:cubicBezTo>
                      <a:pt x="0" y="617426"/>
                      <a:pt x="181951" y="795506"/>
                      <a:pt x="406400" y="795506"/>
                    </a:cubicBezTo>
                    <a:cubicBezTo>
                      <a:pt x="630849" y="795506"/>
                      <a:pt x="812800" y="617426"/>
                      <a:pt x="812800" y="397753"/>
                    </a:cubicBezTo>
                    <a:cubicBezTo>
                      <a:pt x="812800" y="178080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71" id="71"/>
              <p:cNvSpPr txBox="true"/>
              <p:nvPr/>
            </p:nvSpPr>
            <p:spPr>
              <a:xfrm>
                <a:off x="76200" y="17429"/>
                <a:ext cx="660400" cy="70349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550"/>
                  </a:lnSpc>
                </a:pPr>
              </a:p>
            </p:txBody>
          </p:sp>
        </p:grpSp>
      </p:grpSp>
      <p:grpSp>
        <p:nvGrpSpPr>
          <p:cNvPr name="Group 72" id="72"/>
          <p:cNvGrpSpPr/>
          <p:nvPr/>
        </p:nvGrpSpPr>
        <p:grpSpPr>
          <a:xfrm rot="0">
            <a:off x="9824968" y="1757807"/>
            <a:ext cx="2040613" cy="2040613"/>
            <a:chOff x="0" y="0"/>
            <a:chExt cx="812800" cy="812800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74" id="74"/>
          <p:cNvGrpSpPr/>
          <p:nvPr/>
        </p:nvGrpSpPr>
        <p:grpSpPr>
          <a:xfrm rot="0">
            <a:off x="9824968" y="1742648"/>
            <a:ext cx="2053168" cy="2053168"/>
            <a:chOff x="0" y="0"/>
            <a:chExt cx="812800" cy="81280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0864" t="0" r="-57129" b="0"/>
              </a:stretch>
            </a:blipFill>
          </p:spPr>
        </p:sp>
      </p:grpSp>
      <p:sp>
        <p:nvSpPr>
          <p:cNvPr name="TextBox 76" id="76"/>
          <p:cNvSpPr txBox="true"/>
          <p:nvPr/>
        </p:nvSpPr>
        <p:spPr>
          <a:xfrm rot="0">
            <a:off x="12170836" y="1050566"/>
            <a:ext cx="2989234" cy="417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2686">
                <a:solidFill>
                  <a:srgbClr val="FDFDFD"/>
                </a:solidFill>
                <a:latin typeface="Poppins Light"/>
                <a:ea typeface="Poppins Light"/>
                <a:cs typeface="Poppins Light"/>
                <a:sym typeface="Poppins Light"/>
              </a:rPr>
              <a:t>Última tecnología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2384870" y="1464003"/>
            <a:ext cx="2391033" cy="990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b="true" sz="3704" i="true" spc="-377">
                <a:solidFill>
                  <a:srgbClr val="FF575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CORE INSIDE</a:t>
            </a:r>
          </a:p>
          <a:p>
            <a:pPr algn="ctr">
              <a:lnSpc>
                <a:spcPts val="3630"/>
              </a:lnSpc>
            </a:pPr>
            <a:r>
              <a:rPr lang="en-US" b="true" sz="3704" i="true">
                <a:solidFill>
                  <a:srgbClr val="FDFDFD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NFC</a:t>
            </a:r>
          </a:p>
        </p:txBody>
      </p:sp>
      <p:grpSp>
        <p:nvGrpSpPr>
          <p:cNvPr name="Group 78" id="78"/>
          <p:cNvGrpSpPr/>
          <p:nvPr/>
        </p:nvGrpSpPr>
        <p:grpSpPr>
          <a:xfrm rot="0">
            <a:off x="11199298" y="2730838"/>
            <a:ext cx="1255039" cy="1568265"/>
            <a:chOff x="0" y="0"/>
            <a:chExt cx="1673385" cy="2091020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1673385" cy="2091020"/>
            </a:xfrm>
            <a:custGeom>
              <a:avLst/>
              <a:gdLst/>
              <a:ahLst/>
              <a:cxnLst/>
              <a:rect r="r" b="b" t="t" l="l"/>
              <a:pathLst>
                <a:path h="2091020" w="1673385">
                  <a:moveTo>
                    <a:pt x="0" y="0"/>
                  </a:moveTo>
                  <a:lnTo>
                    <a:pt x="1673385" y="0"/>
                  </a:lnTo>
                  <a:lnTo>
                    <a:pt x="1673385" y="2091020"/>
                  </a:lnTo>
                  <a:lnTo>
                    <a:pt x="0" y="209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80" id="80"/>
          <p:cNvGrpSpPr/>
          <p:nvPr/>
        </p:nvGrpSpPr>
        <p:grpSpPr>
          <a:xfrm rot="-687373">
            <a:off x="11869193" y="3299209"/>
            <a:ext cx="1170287" cy="1028620"/>
            <a:chOff x="0" y="0"/>
            <a:chExt cx="421835" cy="370770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421835" cy="370770"/>
            </a:xfrm>
            <a:custGeom>
              <a:avLst/>
              <a:gdLst/>
              <a:ahLst/>
              <a:cxnLst/>
              <a:rect r="r" b="b" t="t" l="l"/>
              <a:pathLst>
                <a:path h="370770" w="421835">
                  <a:moveTo>
                    <a:pt x="185385" y="0"/>
                  </a:moveTo>
                  <a:lnTo>
                    <a:pt x="236450" y="0"/>
                  </a:lnTo>
                  <a:cubicBezTo>
                    <a:pt x="285617" y="0"/>
                    <a:pt x="332770" y="19532"/>
                    <a:pt x="367537" y="54298"/>
                  </a:cubicBezTo>
                  <a:cubicBezTo>
                    <a:pt x="402303" y="89065"/>
                    <a:pt x="421835" y="136218"/>
                    <a:pt x="421835" y="185385"/>
                  </a:cubicBezTo>
                  <a:lnTo>
                    <a:pt x="421835" y="185385"/>
                  </a:lnTo>
                  <a:cubicBezTo>
                    <a:pt x="421835" y="287771"/>
                    <a:pt x="338835" y="370770"/>
                    <a:pt x="236450" y="370770"/>
                  </a:cubicBezTo>
                  <a:lnTo>
                    <a:pt x="185385" y="370770"/>
                  </a:lnTo>
                  <a:cubicBezTo>
                    <a:pt x="83000" y="370770"/>
                    <a:pt x="0" y="287771"/>
                    <a:pt x="0" y="185385"/>
                  </a:cubicBezTo>
                  <a:lnTo>
                    <a:pt x="0" y="185385"/>
                  </a:lnTo>
                  <a:cubicBezTo>
                    <a:pt x="0" y="83000"/>
                    <a:pt x="83000" y="0"/>
                    <a:pt x="185385" y="0"/>
                  </a:cubicBezTo>
                  <a:close/>
                </a:path>
              </a:pathLst>
            </a:custGeom>
            <a:solidFill>
              <a:srgbClr val="0C0C0C"/>
            </a:solidFill>
          </p:spPr>
        </p:sp>
        <p:sp>
          <p:nvSpPr>
            <p:cNvPr name="TextBox 82" id="82"/>
            <p:cNvSpPr txBox="true"/>
            <p:nvPr/>
          </p:nvSpPr>
          <p:spPr>
            <a:xfrm>
              <a:off x="0" y="-38100"/>
              <a:ext cx="421835" cy="4088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83" id="83"/>
          <p:cNvSpPr/>
          <p:nvPr/>
        </p:nvSpPr>
        <p:spPr>
          <a:xfrm flipH="false" flipV="false" rot="-746651">
            <a:off x="11960780" y="3633197"/>
            <a:ext cx="900635" cy="95430"/>
          </a:xfrm>
          <a:custGeom>
            <a:avLst/>
            <a:gdLst/>
            <a:ahLst/>
            <a:cxnLst/>
            <a:rect r="r" b="b" t="t" l="l"/>
            <a:pathLst>
              <a:path h="95430" w="900635">
                <a:moveTo>
                  <a:pt x="0" y="0"/>
                </a:moveTo>
                <a:lnTo>
                  <a:pt x="900635" y="0"/>
                </a:lnTo>
                <a:lnTo>
                  <a:pt x="900635" y="95429"/>
                </a:lnTo>
                <a:lnTo>
                  <a:pt x="0" y="95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319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12373222" y="3757906"/>
            <a:ext cx="323452" cy="323452"/>
          </a:xfrm>
          <a:custGeom>
            <a:avLst/>
            <a:gdLst/>
            <a:ahLst/>
            <a:cxnLst/>
            <a:rect r="r" b="b" t="t" l="l"/>
            <a:pathLst>
              <a:path h="323452" w="323452">
                <a:moveTo>
                  <a:pt x="0" y="0"/>
                </a:moveTo>
                <a:lnTo>
                  <a:pt x="323451" y="0"/>
                </a:lnTo>
                <a:lnTo>
                  <a:pt x="323451" y="323451"/>
                </a:lnTo>
                <a:lnTo>
                  <a:pt x="0" y="3234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12380708" y="3765392"/>
            <a:ext cx="308479" cy="308479"/>
          </a:xfrm>
          <a:custGeom>
            <a:avLst/>
            <a:gdLst/>
            <a:ahLst/>
            <a:cxnLst/>
            <a:rect r="r" b="b" t="t" l="l"/>
            <a:pathLst>
              <a:path h="308479" w="308479">
                <a:moveTo>
                  <a:pt x="0" y="0"/>
                </a:moveTo>
                <a:lnTo>
                  <a:pt x="308479" y="0"/>
                </a:lnTo>
                <a:lnTo>
                  <a:pt x="308479" y="308479"/>
                </a:lnTo>
                <a:lnTo>
                  <a:pt x="0" y="308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6" id="86"/>
          <p:cNvGrpSpPr/>
          <p:nvPr/>
        </p:nvGrpSpPr>
        <p:grpSpPr>
          <a:xfrm rot="-750941">
            <a:off x="12095991" y="3879205"/>
            <a:ext cx="554462" cy="157722"/>
            <a:chOff x="0" y="0"/>
            <a:chExt cx="199858" cy="56852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0" y="0"/>
              <a:ext cx="199858" cy="56852"/>
            </a:xfrm>
            <a:custGeom>
              <a:avLst/>
              <a:gdLst/>
              <a:ahLst/>
              <a:cxnLst/>
              <a:rect r="r" b="b" t="t" l="l"/>
              <a:pathLst>
                <a:path h="56852" w="199858">
                  <a:moveTo>
                    <a:pt x="28426" y="0"/>
                  </a:moveTo>
                  <a:lnTo>
                    <a:pt x="171432" y="0"/>
                  </a:lnTo>
                  <a:cubicBezTo>
                    <a:pt x="187132" y="0"/>
                    <a:pt x="199858" y="12727"/>
                    <a:pt x="199858" y="28426"/>
                  </a:cubicBezTo>
                  <a:lnTo>
                    <a:pt x="199858" y="28426"/>
                  </a:lnTo>
                  <a:cubicBezTo>
                    <a:pt x="199858" y="35965"/>
                    <a:pt x="196863" y="43195"/>
                    <a:pt x="191533" y="48526"/>
                  </a:cubicBezTo>
                  <a:cubicBezTo>
                    <a:pt x="186202" y="53857"/>
                    <a:pt x="178971" y="56852"/>
                    <a:pt x="171432" y="56852"/>
                  </a:cubicBezTo>
                  <a:lnTo>
                    <a:pt x="28426" y="56852"/>
                  </a:lnTo>
                  <a:cubicBezTo>
                    <a:pt x="12727" y="56852"/>
                    <a:pt x="0" y="44125"/>
                    <a:pt x="0" y="28426"/>
                  </a:cubicBezTo>
                  <a:lnTo>
                    <a:pt x="0" y="28426"/>
                  </a:lnTo>
                  <a:cubicBezTo>
                    <a:pt x="0" y="12727"/>
                    <a:pt x="12727" y="0"/>
                    <a:pt x="28426" y="0"/>
                  </a:cubicBezTo>
                  <a:close/>
                </a:path>
              </a:pathLst>
            </a:custGeom>
            <a:solidFill>
              <a:srgbClr val="0C0C0C"/>
            </a:solidFill>
          </p:spPr>
        </p:sp>
        <p:sp>
          <p:nvSpPr>
            <p:cNvPr name="TextBox 88" id="88"/>
            <p:cNvSpPr txBox="true"/>
            <p:nvPr/>
          </p:nvSpPr>
          <p:spPr>
            <a:xfrm>
              <a:off x="0" y="-38100"/>
              <a:ext cx="199858" cy="949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89" id="89"/>
          <p:cNvSpPr/>
          <p:nvPr/>
        </p:nvSpPr>
        <p:spPr>
          <a:xfrm flipH="false" flipV="false" rot="4760425">
            <a:off x="12462130" y="3842351"/>
            <a:ext cx="195647" cy="154561"/>
          </a:xfrm>
          <a:custGeom>
            <a:avLst/>
            <a:gdLst/>
            <a:ahLst/>
            <a:cxnLst/>
            <a:rect r="r" b="b" t="t" l="l"/>
            <a:pathLst>
              <a:path h="154561" w="195647">
                <a:moveTo>
                  <a:pt x="0" y="0"/>
                </a:moveTo>
                <a:lnTo>
                  <a:pt x="195647" y="0"/>
                </a:lnTo>
                <a:lnTo>
                  <a:pt x="195647" y="154561"/>
                </a:lnTo>
                <a:lnTo>
                  <a:pt x="0" y="1545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0" id="90"/>
          <p:cNvGrpSpPr/>
          <p:nvPr/>
        </p:nvGrpSpPr>
        <p:grpSpPr>
          <a:xfrm rot="0">
            <a:off x="8734052" y="2375087"/>
            <a:ext cx="151815" cy="151815"/>
            <a:chOff x="0" y="0"/>
            <a:chExt cx="812800" cy="812800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2" id="9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93" id="93"/>
          <p:cNvGrpSpPr>
            <a:grpSpLocks noChangeAspect="true"/>
          </p:cNvGrpSpPr>
          <p:nvPr/>
        </p:nvGrpSpPr>
        <p:grpSpPr>
          <a:xfrm rot="0">
            <a:off x="13467594" y="4306743"/>
            <a:ext cx="2169714" cy="2169706"/>
            <a:chOff x="0" y="0"/>
            <a:chExt cx="6350000" cy="6349975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name="AutoShape 95" id="95"/>
          <p:cNvSpPr/>
          <p:nvPr/>
        </p:nvSpPr>
        <p:spPr>
          <a:xfrm flipH="true">
            <a:off x="13129974" y="5576348"/>
            <a:ext cx="1326095" cy="2842333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96" id="96"/>
          <p:cNvGrpSpPr>
            <a:grpSpLocks noChangeAspect="true"/>
          </p:cNvGrpSpPr>
          <p:nvPr/>
        </p:nvGrpSpPr>
        <p:grpSpPr>
          <a:xfrm rot="0">
            <a:off x="13547487" y="4395655"/>
            <a:ext cx="1991888" cy="1991880"/>
            <a:chOff x="0" y="0"/>
            <a:chExt cx="6350000" cy="6349975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98" id="98"/>
          <p:cNvGrpSpPr>
            <a:grpSpLocks noChangeAspect="true"/>
          </p:cNvGrpSpPr>
          <p:nvPr/>
        </p:nvGrpSpPr>
        <p:grpSpPr>
          <a:xfrm rot="0">
            <a:off x="13547487" y="4386635"/>
            <a:ext cx="2009928" cy="2009920"/>
            <a:chOff x="0" y="0"/>
            <a:chExt cx="6350000" cy="6349975"/>
          </a:xfrm>
        </p:grpSpPr>
        <p:sp>
          <p:nvSpPr>
            <p:cNvPr name="Freeform 99" id="9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17102" t="-194853" r="-169962" b="-19309"/>
              </a:stretch>
            </a:blipFill>
          </p:spPr>
        </p:sp>
      </p:grpSp>
      <p:grpSp>
        <p:nvGrpSpPr>
          <p:cNvPr name="Group 100" id="100"/>
          <p:cNvGrpSpPr>
            <a:grpSpLocks noChangeAspect="true"/>
          </p:cNvGrpSpPr>
          <p:nvPr/>
        </p:nvGrpSpPr>
        <p:grpSpPr>
          <a:xfrm rot="0">
            <a:off x="15271022" y="5283955"/>
            <a:ext cx="2140675" cy="2140667"/>
            <a:chOff x="0" y="0"/>
            <a:chExt cx="6350000" cy="6349975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EF7E2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02" id="102"/>
          <p:cNvGrpSpPr>
            <a:grpSpLocks noChangeAspect="true"/>
          </p:cNvGrpSpPr>
          <p:nvPr/>
        </p:nvGrpSpPr>
        <p:grpSpPr>
          <a:xfrm rot="0">
            <a:off x="15349289" y="5355619"/>
            <a:ext cx="1997345" cy="1997337"/>
            <a:chOff x="0" y="0"/>
            <a:chExt cx="6350000" cy="6349975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04" id="104"/>
          <p:cNvGrpSpPr>
            <a:grpSpLocks noChangeAspect="true"/>
          </p:cNvGrpSpPr>
          <p:nvPr/>
        </p:nvGrpSpPr>
        <p:grpSpPr>
          <a:xfrm rot="0">
            <a:off x="15375378" y="5397822"/>
            <a:ext cx="1945167" cy="1945159"/>
            <a:chOff x="0" y="0"/>
            <a:chExt cx="6350000" cy="6349975"/>
          </a:xfrm>
        </p:grpSpPr>
        <p:sp>
          <p:nvSpPr>
            <p:cNvPr name="Freeform 105" id="10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130426" t="-282115" r="-291228" b="-9127"/>
              </a:stretch>
            </a:blipFill>
          </p:spPr>
        </p:sp>
      </p:grpSp>
      <p:grpSp>
        <p:nvGrpSpPr>
          <p:cNvPr name="Group 106" id="106"/>
          <p:cNvGrpSpPr>
            <a:grpSpLocks noChangeAspect="true"/>
          </p:cNvGrpSpPr>
          <p:nvPr/>
        </p:nvGrpSpPr>
        <p:grpSpPr>
          <a:xfrm rot="0">
            <a:off x="15271022" y="5283955"/>
            <a:ext cx="2140675" cy="2140667"/>
            <a:chOff x="0" y="0"/>
            <a:chExt cx="6350000" cy="6349975"/>
          </a:xfrm>
        </p:grpSpPr>
        <p:sp>
          <p:nvSpPr>
            <p:cNvPr name="Freeform 107" id="10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108" id="108"/>
          <p:cNvGrpSpPr>
            <a:grpSpLocks noChangeAspect="true"/>
          </p:cNvGrpSpPr>
          <p:nvPr/>
        </p:nvGrpSpPr>
        <p:grpSpPr>
          <a:xfrm rot="0">
            <a:off x="15349289" y="5355619"/>
            <a:ext cx="1997345" cy="1997337"/>
            <a:chOff x="0" y="0"/>
            <a:chExt cx="6350000" cy="6349975"/>
          </a:xfrm>
        </p:grpSpPr>
        <p:sp>
          <p:nvSpPr>
            <p:cNvPr name="Freeform 109" id="10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10" id="110"/>
          <p:cNvGrpSpPr>
            <a:grpSpLocks noChangeAspect="true"/>
          </p:cNvGrpSpPr>
          <p:nvPr/>
        </p:nvGrpSpPr>
        <p:grpSpPr>
          <a:xfrm rot="0">
            <a:off x="15368776" y="5407797"/>
            <a:ext cx="1945167" cy="1945159"/>
            <a:chOff x="0" y="0"/>
            <a:chExt cx="6350000" cy="6349975"/>
          </a:xfrm>
        </p:grpSpPr>
        <p:sp>
          <p:nvSpPr>
            <p:cNvPr name="Freeform 111" id="1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202930" t="-219272" r="0" b="-12253"/>
              </a:stretch>
            </a:blipFill>
          </p:spPr>
        </p:sp>
      </p:grpSp>
      <p:grpSp>
        <p:nvGrpSpPr>
          <p:cNvPr name="Group 112" id="112"/>
          <p:cNvGrpSpPr>
            <a:grpSpLocks noChangeAspect="true"/>
          </p:cNvGrpSpPr>
          <p:nvPr/>
        </p:nvGrpSpPr>
        <p:grpSpPr>
          <a:xfrm rot="0">
            <a:off x="9306108" y="4573926"/>
            <a:ext cx="2654970" cy="2654960"/>
            <a:chOff x="0" y="0"/>
            <a:chExt cx="6350000" cy="6349975"/>
          </a:xfrm>
        </p:grpSpPr>
        <p:sp>
          <p:nvSpPr>
            <p:cNvPr name="Freeform 113" id="11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EF7E2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14" id="114"/>
          <p:cNvGrpSpPr>
            <a:grpSpLocks noChangeAspect="true"/>
          </p:cNvGrpSpPr>
          <p:nvPr/>
        </p:nvGrpSpPr>
        <p:grpSpPr>
          <a:xfrm rot="0">
            <a:off x="9403179" y="4662808"/>
            <a:ext cx="2477206" cy="2477196"/>
            <a:chOff x="0" y="0"/>
            <a:chExt cx="6350000" cy="6349975"/>
          </a:xfrm>
        </p:grpSpPr>
        <p:sp>
          <p:nvSpPr>
            <p:cNvPr name="Freeform 115" id="11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16" id="116"/>
          <p:cNvGrpSpPr>
            <a:grpSpLocks noChangeAspect="true"/>
          </p:cNvGrpSpPr>
          <p:nvPr/>
        </p:nvGrpSpPr>
        <p:grpSpPr>
          <a:xfrm rot="0">
            <a:off x="9435535" y="4715149"/>
            <a:ext cx="2412492" cy="2412482"/>
            <a:chOff x="0" y="0"/>
            <a:chExt cx="6350000" cy="6349975"/>
          </a:xfrm>
        </p:grpSpPr>
        <p:sp>
          <p:nvSpPr>
            <p:cNvPr name="Freeform 117" id="11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130426" t="-282115" r="-291228" b="-9127"/>
              </a:stretch>
            </a:blipFill>
          </p:spPr>
        </p:sp>
      </p:grpSp>
      <p:grpSp>
        <p:nvGrpSpPr>
          <p:cNvPr name="Group 118" id="118"/>
          <p:cNvGrpSpPr>
            <a:grpSpLocks noChangeAspect="true"/>
          </p:cNvGrpSpPr>
          <p:nvPr/>
        </p:nvGrpSpPr>
        <p:grpSpPr>
          <a:xfrm rot="0">
            <a:off x="9306108" y="4573926"/>
            <a:ext cx="2654970" cy="2654960"/>
            <a:chOff x="0" y="0"/>
            <a:chExt cx="6350000" cy="6349975"/>
          </a:xfrm>
        </p:grpSpPr>
        <p:sp>
          <p:nvSpPr>
            <p:cNvPr name="Freeform 119" id="11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name="AutoShape 120" id="120"/>
          <p:cNvSpPr/>
          <p:nvPr/>
        </p:nvSpPr>
        <p:spPr>
          <a:xfrm>
            <a:off x="8845178" y="2518255"/>
            <a:ext cx="1788414" cy="3415508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121" id="121"/>
          <p:cNvGrpSpPr>
            <a:grpSpLocks noChangeAspect="true"/>
          </p:cNvGrpSpPr>
          <p:nvPr/>
        </p:nvGrpSpPr>
        <p:grpSpPr>
          <a:xfrm rot="0">
            <a:off x="9403179" y="4662808"/>
            <a:ext cx="2477206" cy="2477196"/>
            <a:chOff x="0" y="0"/>
            <a:chExt cx="6350000" cy="6349975"/>
          </a:xfrm>
        </p:grpSpPr>
        <p:sp>
          <p:nvSpPr>
            <p:cNvPr name="Freeform 122" id="12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23" id="123"/>
          <p:cNvGrpSpPr>
            <a:grpSpLocks noChangeAspect="true"/>
          </p:cNvGrpSpPr>
          <p:nvPr/>
        </p:nvGrpSpPr>
        <p:grpSpPr>
          <a:xfrm rot="0">
            <a:off x="9427347" y="4727521"/>
            <a:ext cx="2412492" cy="2412482"/>
            <a:chOff x="0" y="0"/>
            <a:chExt cx="6350000" cy="6349975"/>
          </a:xfrm>
        </p:grpSpPr>
        <p:sp>
          <p:nvSpPr>
            <p:cNvPr name="Freeform 124" id="12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-108474" t="0" r="-253512" b="-405597"/>
              </a:stretch>
            </a:blipFill>
          </p:spPr>
        </p:sp>
      </p:grpSp>
      <p:grpSp>
        <p:nvGrpSpPr>
          <p:cNvPr name="Group 125" id="125"/>
          <p:cNvGrpSpPr/>
          <p:nvPr/>
        </p:nvGrpSpPr>
        <p:grpSpPr>
          <a:xfrm rot="0">
            <a:off x="13054067" y="8350450"/>
            <a:ext cx="151815" cy="151815"/>
            <a:chOff x="0" y="0"/>
            <a:chExt cx="812800" cy="812800"/>
          </a:xfrm>
        </p:grpSpPr>
        <p:sp>
          <p:nvSpPr>
            <p:cNvPr name="Freeform 126" id="1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7" id="12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28" id="128"/>
          <p:cNvSpPr txBox="true"/>
          <p:nvPr/>
        </p:nvSpPr>
        <p:spPr>
          <a:xfrm rot="0">
            <a:off x="15470555" y="2357689"/>
            <a:ext cx="2040880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SG27-5521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8435089040975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96271" y="2058101"/>
            <a:ext cx="8175576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333125" y="2058101"/>
            <a:ext cx="3953611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1400511" y="547062"/>
            <a:ext cx="3760165" cy="1693796"/>
            <a:chOff x="0" y="0"/>
            <a:chExt cx="5013553" cy="2258395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22006" y="528012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1"/>
                </a:lnTo>
                <a:lnTo>
                  <a:pt x="0" y="40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322006" y="2861270"/>
            <a:ext cx="246287" cy="246287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322006" y="4060456"/>
            <a:ext cx="246287" cy="246287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22006" y="5065027"/>
            <a:ext cx="246287" cy="246287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22006" y="6320154"/>
            <a:ext cx="246287" cy="246287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322006" y="7763119"/>
            <a:ext cx="246287" cy="246287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333125" y="8777485"/>
            <a:ext cx="246287" cy="246287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27" id="27"/>
          <p:cNvSpPr/>
          <p:nvPr/>
        </p:nvSpPr>
        <p:spPr>
          <a:xfrm>
            <a:off x="1377952" y="2399855"/>
            <a:ext cx="4050616" cy="22567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8" id="28"/>
          <p:cNvSpPr/>
          <p:nvPr/>
        </p:nvSpPr>
        <p:spPr>
          <a:xfrm flipH="true" flipV="false" rot="61701">
            <a:off x="6816973" y="772073"/>
            <a:ext cx="7943978" cy="8773946"/>
          </a:xfrm>
          <a:custGeom>
            <a:avLst/>
            <a:gdLst/>
            <a:ahLst/>
            <a:cxnLst/>
            <a:rect r="r" b="b" t="t" l="l"/>
            <a:pathLst>
              <a:path h="8773946" w="7943978">
                <a:moveTo>
                  <a:pt x="7943977" y="0"/>
                </a:moveTo>
                <a:lnTo>
                  <a:pt x="0" y="0"/>
                </a:lnTo>
                <a:lnTo>
                  <a:pt x="0" y="8773945"/>
                </a:lnTo>
                <a:lnTo>
                  <a:pt x="7943977" y="8773945"/>
                </a:lnTo>
                <a:lnTo>
                  <a:pt x="7943977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708937" y="2725567"/>
            <a:ext cx="2864051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MOTOR BRUSLESS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714978" y="3200424"/>
            <a:ext cx="1949648" cy="286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1000W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708930" y="3924792"/>
            <a:ext cx="2709542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BATERÍA DE LITIO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704954" y="4380414"/>
            <a:ext cx="2937630" cy="33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18.000 mAh / 48V / 70km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680460" y="4929362"/>
            <a:ext cx="3471936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FRENADA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714978" y="5378786"/>
            <a:ext cx="4114907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HIDRÁULICA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delantera y trasera +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693703" y="6273012"/>
            <a:ext cx="4796426" cy="385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9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ILUMINACIÓN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724450" y="6744701"/>
            <a:ext cx="4105435" cy="67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Luz delantera, trasera + intermitencias en base.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14625" y="2860054"/>
            <a:ext cx="6104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398803" y="4059240"/>
            <a:ext cx="92691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96056" y="5063811"/>
            <a:ext cx="9818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384364" y="6305182"/>
            <a:ext cx="109878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714978" y="7662746"/>
            <a:ext cx="4749756" cy="45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</a:t>
            </a: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SUSPENSIÓN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708937" y="8121704"/>
            <a:ext cx="4755798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Doble. Trasero y por torsión delantera.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392398" y="7761903"/>
            <a:ext cx="1055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759423" y="9132922"/>
            <a:ext cx="4988981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App móvil, tecnología NFC y mucho más.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404567" y="8776269"/>
            <a:ext cx="1034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462869" y="1641278"/>
            <a:ext cx="3760165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sp>
        <p:nvSpPr>
          <p:cNvPr name="TextBox 47" id="47"/>
          <p:cNvSpPr txBox="true"/>
          <p:nvPr/>
        </p:nvSpPr>
        <p:spPr>
          <a:xfrm rot="0">
            <a:off x="1442914" y="1186965"/>
            <a:ext cx="3780120" cy="116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RYDER EVO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777253" y="8660893"/>
            <a:ext cx="2197447" cy="485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36"/>
              </a:lnSpc>
            </a:pPr>
            <a:r>
              <a:rPr lang="en-US" b="true" sz="3404" i="true" spc="-347">
                <a:solidFill>
                  <a:srgbClr val="FF575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CORE INSIDE</a:t>
            </a:r>
          </a:p>
        </p:txBody>
      </p:sp>
      <p:grpSp>
        <p:nvGrpSpPr>
          <p:cNvPr name="Group 49" id="49"/>
          <p:cNvGrpSpPr/>
          <p:nvPr/>
        </p:nvGrpSpPr>
        <p:grpSpPr>
          <a:xfrm rot="0">
            <a:off x="14552451" y="8418682"/>
            <a:ext cx="5273634" cy="956218"/>
            <a:chOff x="0" y="0"/>
            <a:chExt cx="1295027" cy="234815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14692516" y="8426357"/>
            <a:ext cx="5273634" cy="956218"/>
            <a:chOff x="0" y="0"/>
            <a:chExt cx="1295027" cy="234815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54" id="54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55" id="55"/>
          <p:cNvSpPr txBox="true"/>
          <p:nvPr/>
        </p:nvSpPr>
        <p:spPr>
          <a:xfrm rot="0">
            <a:off x="14774042" y="8787845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¡NOVEDAD!</a:t>
            </a:r>
          </a:p>
        </p:txBody>
      </p:sp>
      <p:sp>
        <p:nvSpPr>
          <p:cNvPr name="Freeform 56" id="56"/>
          <p:cNvSpPr/>
          <p:nvPr/>
        </p:nvSpPr>
        <p:spPr>
          <a:xfrm flipH="false" flipV="false" rot="-4745332">
            <a:off x="7747430" y="4300703"/>
            <a:ext cx="1435285" cy="166852"/>
          </a:xfrm>
          <a:custGeom>
            <a:avLst/>
            <a:gdLst/>
            <a:ahLst/>
            <a:cxnLst/>
            <a:rect r="r" b="b" t="t" l="l"/>
            <a:pathLst>
              <a:path h="166852" w="1435285">
                <a:moveTo>
                  <a:pt x="0" y="0"/>
                </a:moveTo>
                <a:lnTo>
                  <a:pt x="1435285" y="0"/>
                </a:lnTo>
                <a:lnTo>
                  <a:pt x="1435285" y="166852"/>
                </a:lnTo>
                <a:lnTo>
                  <a:pt x="0" y="166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-60270">
            <a:off x="10220988" y="7756839"/>
            <a:ext cx="955627" cy="111092"/>
          </a:xfrm>
          <a:custGeom>
            <a:avLst/>
            <a:gdLst/>
            <a:ahLst/>
            <a:cxnLst/>
            <a:rect r="r" b="b" t="t" l="l"/>
            <a:pathLst>
              <a:path h="111092" w="955627">
                <a:moveTo>
                  <a:pt x="0" y="0"/>
                </a:moveTo>
                <a:lnTo>
                  <a:pt x="955627" y="0"/>
                </a:lnTo>
                <a:lnTo>
                  <a:pt x="955627" y="111092"/>
                </a:lnTo>
                <a:lnTo>
                  <a:pt x="0" y="111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8" id="58"/>
          <p:cNvGrpSpPr/>
          <p:nvPr/>
        </p:nvGrpSpPr>
        <p:grpSpPr>
          <a:xfrm rot="0">
            <a:off x="9732757" y="881141"/>
            <a:ext cx="2813455" cy="2813455"/>
            <a:chOff x="0" y="0"/>
            <a:chExt cx="3751273" cy="3751273"/>
          </a:xfrm>
        </p:grpSpPr>
        <p:grpSp>
          <p:nvGrpSpPr>
            <p:cNvPr name="Group 59" id="59"/>
            <p:cNvGrpSpPr/>
            <p:nvPr/>
          </p:nvGrpSpPr>
          <p:grpSpPr>
            <a:xfrm rot="0">
              <a:off x="0" y="0"/>
              <a:ext cx="3751273" cy="3751273"/>
              <a:chOff x="0" y="0"/>
              <a:chExt cx="812800" cy="812800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60000"/>
                    </a:srgbClr>
                  </a:gs>
                  <a:gs pos="100000">
                    <a:srgbClr val="FF914D">
                      <a:alpha val="60000"/>
                    </a:srgbClr>
                  </a:gs>
                </a:gsLst>
                <a:lin ang="0"/>
              </a:gradFill>
            </p:spPr>
          </p:sp>
          <p:sp>
            <p:nvSpPr>
              <p:cNvPr name="TextBox 61" id="61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00"/>
                  </a:lnSpc>
                </a:pPr>
              </a:p>
            </p:txBody>
          </p:sp>
        </p:grpSp>
        <p:grpSp>
          <p:nvGrpSpPr>
            <p:cNvPr name="Group 62" id="62"/>
            <p:cNvGrpSpPr/>
            <p:nvPr/>
          </p:nvGrpSpPr>
          <p:grpSpPr>
            <a:xfrm rot="0">
              <a:off x="338051" y="370765"/>
              <a:ext cx="3075171" cy="3009742"/>
              <a:chOff x="0" y="0"/>
              <a:chExt cx="812800" cy="795506"/>
            </a:xfrm>
          </p:grpSpPr>
          <p:sp>
            <p:nvSpPr>
              <p:cNvPr name="Freeform 63" id="63"/>
              <p:cNvSpPr/>
              <p:nvPr/>
            </p:nvSpPr>
            <p:spPr>
              <a:xfrm flipH="false" flipV="false" rot="0">
                <a:off x="0" y="0"/>
                <a:ext cx="812800" cy="795506"/>
              </a:xfrm>
              <a:custGeom>
                <a:avLst/>
                <a:gdLst/>
                <a:ahLst/>
                <a:cxnLst/>
                <a:rect r="r" b="b" t="t" l="l"/>
                <a:pathLst>
                  <a:path h="795506" w="812800">
                    <a:moveTo>
                      <a:pt x="406400" y="0"/>
                    </a:moveTo>
                    <a:cubicBezTo>
                      <a:pt x="181951" y="0"/>
                      <a:pt x="0" y="178080"/>
                      <a:pt x="0" y="397753"/>
                    </a:cubicBezTo>
                    <a:cubicBezTo>
                      <a:pt x="0" y="617426"/>
                      <a:pt x="181951" y="795506"/>
                      <a:pt x="406400" y="795506"/>
                    </a:cubicBezTo>
                    <a:cubicBezTo>
                      <a:pt x="630849" y="795506"/>
                      <a:pt x="812800" y="617426"/>
                      <a:pt x="812800" y="397753"/>
                    </a:cubicBezTo>
                    <a:cubicBezTo>
                      <a:pt x="812800" y="178080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64" id="64"/>
              <p:cNvSpPr txBox="true"/>
              <p:nvPr/>
            </p:nvSpPr>
            <p:spPr>
              <a:xfrm>
                <a:off x="76200" y="17429"/>
                <a:ext cx="660400" cy="70349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550"/>
                  </a:lnSpc>
                </a:pPr>
              </a:p>
            </p:txBody>
          </p:sp>
        </p:grpSp>
      </p:grpSp>
      <p:sp>
        <p:nvSpPr>
          <p:cNvPr name="AutoShape 65" id="65"/>
          <p:cNvSpPr/>
          <p:nvPr/>
        </p:nvSpPr>
        <p:spPr>
          <a:xfrm>
            <a:off x="8845372" y="1517636"/>
            <a:ext cx="2300390" cy="49639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66" id="66"/>
          <p:cNvGrpSpPr/>
          <p:nvPr/>
        </p:nvGrpSpPr>
        <p:grpSpPr>
          <a:xfrm rot="0">
            <a:off x="10119178" y="1276443"/>
            <a:ext cx="2040613" cy="2040613"/>
            <a:chOff x="0" y="0"/>
            <a:chExt cx="812800" cy="812800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8" id="68"/>
          <p:cNvGrpSpPr/>
          <p:nvPr/>
        </p:nvGrpSpPr>
        <p:grpSpPr>
          <a:xfrm rot="0">
            <a:off x="10119178" y="1261285"/>
            <a:ext cx="2053168" cy="2053168"/>
            <a:chOff x="0" y="0"/>
            <a:chExt cx="812800" cy="812800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0864" t="0" r="-57129" b="0"/>
              </a:stretch>
            </a:blipFill>
          </p:spPr>
        </p:sp>
      </p:grpSp>
      <p:sp>
        <p:nvSpPr>
          <p:cNvPr name="TextBox 70" id="70"/>
          <p:cNvSpPr txBox="true"/>
          <p:nvPr/>
        </p:nvSpPr>
        <p:spPr>
          <a:xfrm rot="0">
            <a:off x="12667432" y="1017464"/>
            <a:ext cx="2702765" cy="378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0"/>
              </a:lnSpc>
            </a:pPr>
            <a:r>
              <a:rPr lang="en-US" sz="2428">
                <a:solidFill>
                  <a:srgbClr val="FDFDFD"/>
                </a:solidFill>
                <a:latin typeface="Poppins Light"/>
                <a:ea typeface="Poppins Light"/>
                <a:cs typeface="Poppins Light"/>
                <a:sym typeface="Poppins Light"/>
              </a:rPr>
              <a:t>Última tecnología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2860954" y="1404456"/>
            <a:ext cx="2161892" cy="883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2"/>
              </a:lnSpc>
            </a:pPr>
            <a:r>
              <a:rPr lang="en-US" b="true" sz="3349" i="true" spc="-341">
                <a:solidFill>
                  <a:srgbClr val="FF575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CORE INSIDE</a:t>
            </a:r>
          </a:p>
          <a:p>
            <a:pPr algn="ctr">
              <a:lnSpc>
                <a:spcPts val="3282"/>
              </a:lnSpc>
            </a:pPr>
            <a:r>
              <a:rPr lang="en-US" b="true" sz="3349" i="true">
                <a:solidFill>
                  <a:srgbClr val="FDFDFD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NFC</a:t>
            </a:r>
          </a:p>
        </p:txBody>
      </p:sp>
      <p:grpSp>
        <p:nvGrpSpPr>
          <p:cNvPr name="Group 72" id="72"/>
          <p:cNvGrpSpPr/>
          <p:nvPr/>
        </p:nvGrpSpPr>
        <p:grpSpPr>
          <a:xfrm rot="0">
            <a:off x="11493508" y="2249474"/>
            <a:ext cx="1255039" cy="1568265"/>
            <a:chOff x="0" y="0"/>
            <a:chExt cx="1673385" cy="2091020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1673385" cy="2091020"/>
            </a:xfrm>
            <a:custGeom>
              <a:avLst/>
              <a:gdLst/>
              <a:ahLst/>
              <a:cxnLst/>
              <a:rect r="r" b="b" t="t" l="l"/>
              <a:pathLst>
                <a:path h="2091020" w="1673385">
                  <a:moveTo>
                    <a:pt x="0" y="0"/>
                  </a:moveTo>
                  <a:lnTo>
                    <a:pt x="1673385" y="0"/>
                  </a:lnTo>
                  <a:lnTo>
                    <a:pt x="1673385" y="2091020"/>
                  </a:lnTo>
                  <a:lnTo>
                    <a:pt x="0" y="209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74" id="74"/>
          <p:cNvGrpSpPr/>
          <p:nvPr/>
        </p:nvGrpSpPr>
        <p:grpSpPr>
          <a:xfrm rot="-687373">
            <a:off x="12163403" y="2817845"/>
            <a:ext cx="1170287" cy="1028620"/>
            <a:chOff x="0" y="0"/>
            <a:chExt cx="421835" cy="37077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421835" cy="370770"/>
            </a:xfrm>
            <a:custGeom>
              <a:avLst/>
              <a:gdLst/>
              <a:ahLst/>
              <a:cxnLst/>
              <a:rect r="r" b="b" t="t" l="l"/>
              <a:pathLst>
                <a:path h="370770" w="421835">
                  <a:moveTo>
                    <a:pt x="185385" y="0"/>
                  </a:moveTo>
                  <a:lnTo>
                    <a:pt x="236450" y="0"/>
                  </a:lnTo>
                  <a:cubicBezTo>
                    <a:pt x="285617" y="0"/>
                    <a:pt x="332770" y="19532"/>
                    <a:pt x="367537" y="54298"/>
                  </a:cubicBezTo>
                  <a:cubicBezTo>
                    <a:pt x="402303" y="89065"/>
                    <a:pt x="421835" y="136218"/>
                    <a:pt x="421835" y="185385"/>
                  </a:cubicBezTo>
                  <a:lnTo>
                    <a:pt x="421835" y="185385"/>
                  </a:lnTo>
                  <a:cubicBezTo>
                    <a:pt x="421835" y="287771"/>
                    <a:pt x="338835" y="370770"/>
                    <a:pt x="236450" y="370770"/>
                  </a:cubicBezTo>
                  <a:lnTo>
                    <a:pt x="185385" y="370770"/>
                  </a:lnTo>
                  <a:cubicBezTo>
                    <a:pt x="83000" y="370770"/>
                    <a:pt x="0" y="287771"/>
                    <a:pt x="0" y="185385"/>
                  </a:cubicBezTo>
                  <a:lnTo>
                    <a:pt x="0" y="185385"/>
                  </a:lnTo>
                  <a:cubicBezTo>
                    <a:pt x="0" y="83000"/>
                    <a:pt x="83000" y="0"/>
                    <a:pt x="185385" y="0"/>
                  </a:cubicBezTo>
                  <a:close/>
                </a:path>
              </a:pathLst>
            </a:custGeom>
            <a:solidFill>
              <a:srgbClr val="0C0C0C"/>
            </a:solidFill>
          </p:spPr>
        </p:sp>
        <p:sp>
          <p:nvSpPr>
            <p:cNvPr name="TextBox 76" id="76"/>
            <p:cNvSpPr txBox="true"/>
            <p:nvPr/>
          </p:nvSpPr>
          <p:spPr>
            <a:xfrm>
              <a:off x="0" y="-38100"/>
              <a:ext cx="421835" cy="4088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77" id="77"/>
          <p:cNvSpPr/>
          <p:nvPr/>
        </p:nvSpPr>
        <p:spPr>
          <a:xfrm flipH="false" flipV="false" rot="-746651">
            <a:off x="12254990" y="3151834"/>
            <a:ext cx="900635" cy="95430"/>
          </a:xfrm>
          <a:custGeom>
            <a:avLst/>
            <a:gdLst/>
            <a:ahLst/>
            <a:cxnLst/>
            <a:rect r="r" b="b" t="t" l="l"/>
            <a:pathLst>
              <a:path h="95430" w="900635">
                <a:moveTo>
                  <a:pt x="0" y="0"/>
                </a:moveTo>
                <a:lnTo>
                  <a:pt x="900635" y="0"/>
                </a:lnTo>
                <a:lnTo>
                  <a:pt x="900635" y="95429"/>
                </a:lnTo>
                <a:lnTo>
                  <a:pt x="0" y="954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319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0">
            <a:off x="12667432" y="3276543"/>
            <a:ext cx="323452" cy="323452"/>
          </a:xfrm>
          <a:custGeom>
            <a:avLst/>
            <a:gdLst/>
            <a:ahLst/>
            <a:cxnLst/>
            <a:rect r="r" b="b" t="t" l="l"/>
            <a:pathLst>
              <a:path h="323452" w="323452">
                <a:moveTo>
                  <a:pt x="0" y="0"/>
                </a:moveTo>
                <a:lnTo>
                  <a:pt x="323451" y="0"/>
                </a:lnTo>
                <a:lnTo>
                  <a:pt x="323451" y="323451"/>
                </a:lnTo>
                <a:lnTo>
                  <a:pt x="0" y="3234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12674918" y="3284029"/>
            <a:ext cx="308479" cy="308479"/>
          </a:xfrm>
          <a:custGeom>
            <a:avLst/>
            <a:gdLst/>
            <a:ahLst/>
            <a:cxnLst/>
            <a:rect r="r" b="b" t="t" l="l"/>
            <a:pathLst>
              <a:path h="308479" w="308479">
                <a:moveTo>
                  <a:pt x="0" y="0"/>
                </a:moveTo>
                <a:lnTo>
                  <a:pt x="308479" y="0"/>
                </a:lnTo>
                <a:lnTo>
                  <a:pt x="308479" y="308479"/>
                </a:lnTo>
                <a:lnTo>
                  <a:pt x="0" y="3084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0" id="80"/>
          <p:cNvGrpSpPr/>
          <p:nvPr/>
        </p:nvGrpSpPr>
        <p:grpSpPr>
          <a:xfrm rot="-750941">
            <a:off x="12390200" y="3397842"/>
            <a:ext cx="554462" cy="157722"/>
            <a:chOff x="0" y="0"/>
            <a:chExt cx="199858" cy="56852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199858" cy="56852"/>
            </a:xfrm>
            <a:custGeom>
              <a:avLst/>
              <a:gdLst/>
              <a:ahLst/>
              <a:cxnLst/>
              <a:rect r="r" b="b" t="t" l="l"/>
              <a:pathLst>
                <a:path h="56852" w="199858">
                  <a:moveTo>
                    <a:pt x="28426" y="0"/>
                  </a:moveTo>
                  <a:lnTo>
                    <a:pt x="171432" y="0"/>
                  </a:lnTo>
                  <a:cubicBezTo>
                    <a:pt x="187132" y="0"/>
                    <a:pt x="199858" y="12727"/>
                    <a:pt x="199858" y="28426"/>
                  </a:cubicBezTo>
                  <a:lnTo>
                    <a:pt x="199858" y="28426"/>
                  </a:lnTo>
                  <a:cubicBezTo>
                    <a:pt x="199858" y="35965"/>
                    <a:pt x="196863" y="43195"/>
                    <a:pt x="191533" y="48526"/>
                  </a:cubicBezTo>
                  <a:cubicBezTo>
                    <a:pt x="186202" y="53857"/>
                    <a:pt x="178971" y="56852"/>
                    <a:pt x="171432" y="56852"/>
                  </a:cubicBezTo>
                  <a:lnTo>
                    <a:pt x="28426" y="56852"/>
                  </a:lnTo>
                  <a:cubicBezTo>
                    <a:pt x="12727" y="56852"/>
                    <a:pt x="0" y="44125"/>
                    <a:pt x="0" y="28426"/>
                  </a:cubicBezTo>
                  <a:lnTo>
                    <a:pt x="0" y="28426"/>
                  </a:lnTo>
                  <a:cubicBezTo>
                    <a:pt x="0" y="12727"/>
                    <a:pt x="12727" y="0"/>
                    <a:pt x="28426" y="0"/>
                  </a:cubicBezTo>
                  <a:close/>
                </a:path>
              </a:pathLst>
            </a:custGeom>
            <a:solidFill>
              <a:srgbClr val="0C0C0C"/>
            </a:solidFill>
          </p:spPr>
        </p:sp>
        <p:sp>
          <p:nvSpPr>
            <p:cNvPr name="TextBox 82" id="82"/>
            <p:cNvSpPr txBox="true"/>
            <p:nvPr/>
          </p:nvSpPr>
          <p:spPr>
            <a:xfrm>
              <a:off x="0" y="-38100"/>
              <a:ext cx="199858" cy="949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83" id="83"/>
          <p:cNvSpPr/>
          <p:nvPr/>
        </p:nvSpPr>
        <p:spPr>
          <a:xfrm flipH="false" flipV="false" rot="4760425">
            <a:off x="12756340" y="3360988"/>
            <a:ext cx="195647" cy="154561"/>
          </a:xfrm>
          <a:custGeom>
            <a:avLst/>
            <a:gdLst/>
            <a:ahLst/>
            <a:cxnLst/>
            <a:rect r="r" b="b" t="t" l="l"/>
            <a:pathLst>
              <a:path h="154561" w="195647">
                <a:moveTo>
                  <a:pt x="0" y="0"/>
                </a:moveTo>
                <a:lnTo>
                  <a:pt x="195647" y="0"/>
                </a:lnTo>
                <a:lnTo>
                  <a:pt x="195647" y="154561"/>
                </a:lnTo>
                <a:lnTo>
                  <a:pt x="0" y="1545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4" id="84"/>
          <p:cNvGrpSpPr>
            <a:grpSpLocks noChangeAspect="true"/>
          </p:cNvGrpSpPr>
          <p:nvPr/>
        </p:nvGrpSpPr>
        <p:grpSpPr>
          <a:xfrm rot="0">
            <a:off x="9405032" y="3320891"/>
            <a:ext cx="1744143" cy="1744136"/>
            <a:chOff x="0" y="0"/>
            <a:chExt cx="6350000" cy="6349975"/>
          </a:xfrm>
        </p:grpSpPr>
        <p:sp>
          <p:nvSpPr>
            <p:cNvPr name="Freeform 85" id="8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86" id="86"/>
          <p:cNvGrpSpPr/>
          <p:nvPr/>
        </p:nvGrpSpPr>
        <p:grpSpPr>
          <a:xfrm rot="0">
            <a:off x="15751027" y="489871"/>
            <a:ext cx="1896066" cy="1649925"/>
            <a:chOff x="0" y="0"/>
            <a:chExt cx="465610" cy="405166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0" y="0"/>
              <a:ext cx="465610" cy="405166"/>
            </a:xfrm>
            <a:custGeom>
              <a:avLst/>
              <a:gdLst/>
              <a:ahLst/>
              <a:cxnLst/>
              <a:rect r="r" b="b" t="t" l="l"/>
              <a:pathLst>
                <a:path h="405166" w="465610">
                  <a:moveTo>
                    <a:pt x="202583" y="0"/>
                  </a:moveTo>
                  <a:lnTo>
                    <a:pt x="263027" y="0"/>
                  </a:lnTo>
                  <a:cubicBezTo>
                    <a:pt x="374910" y="0"/>
                    <a:pt x="465610" y="90699"/>
                    <a:pt x="465610" y="202583"/>
                  </a:cubicBezTo>
                  <a:lnTo>
                    <a:pt x="465610" y="202583"/>
                  </a:lnTo>
                  <a:cubicBezTo>
                    <a:pt x="465610" y="314466"/>
                    <a:pt x="374910" y="405166"/>
                    <a:pt x="263027" y="405166"/>
                  </a:cubicBezTo>
                  <a:lnTo>
                    <a:pt x="202583" y="405166"/>
                  </a:lnTo>
                  <a:cubicBezTo>
                    <a:pt x="90699" y="405166"/>
                    <a:pt x="0" y="314466"/>
                    <a:pt x="0" y="202583"/>
                  </a:cubicBezTo>
                  <a:lnTo>
                    <a:pt x="0" y="202583"/>
                  </a:lnTo>
                  <a:cubicBezTo>
                    <a:pt x="0" y="90699"/>
                    <a:pt x="90699" y="0"/>
                    <a:pt x="202583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88" id="88"/>
            <p:cNvSpPr txBox="true"/>
            <p:nvPr/>
          </p:nvSpPr>
          <p:spPr>
            <a:xfrm>
              <a:off x="0" y="-38100"/>
              <a:ext cx="465610" cy="4432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89" id="89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4318311" y="1487190"/>
            <a:ext cx="4618960" cy="492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4"/>
              </a:lnSpc>
            </a:pPr>
            <a:r>
              <a:rPr lang="en-US" sz="5022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1199€</a:t>
            </a:r>
          </a:p>
        </p:txBody>
      </p:sp>
      <p:grpSp>
        <p:nvGrpSpPr>
          <p:cNvPr name="Group 91" id="91"/>
          <p:cNvGrpSpPr>
            <a:grpSpLocks noChangeAspect="true"/>
          </p:cNvGrpSpPr>
          <p:nvPr/>
        </p:nvGrpSpPr>
        <p:grpSpPr>
          <a:xfrm rot="0">
            <a:off x="9479727" y="3386226"/>
            <a:ext cx="1594754" cy="1594747"/>
            <a:chOff x="0" y="0"/>
            <a:chExt cx="6350000" cy="6349975"/>
          </a:xfrm>
        </p:grpSpPr>
        <p:sp>
          <p:nvSpPr>
            <p:cNvPr name="Freeform 92" id="9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8865" t="0" r="-8865" b="0"/>
              </a:stretch>
            </a:blipFill>
          </p:spPr>
        </p:sp>
      </p:grpSp>
      <p:grpSp>
        <p:nvGrpSpPr>
          <p:cNvPr name="Group 93" id="93"/>
          <p:cNvGrpSpPr/>
          <p:nvPr/>
        </p:nvGrpSpPr>
        <p:grpSpPr>
          <a:xfrm rot="0">
            <a:off x="10873859" y="4263738"/>
            <a:ext cx="933393" cy="933393"/>
            <a:chOff x="0" y="0"/>
            <a:chExt cx="812800" cy="812800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95" id="9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96" id="96"/>
          <p:cNvSpPr txBox="true"/>
          <p:nvPr/>
        </p:nvSpPr>
        <p:spPr>
          <a:xfrm rot="0">
            <a:off x="11032356" y="4530444"/>
            <a:ext cx="607368" cy="396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39"/>
              </a:lnSpc>
            </a:pPr>
            <a:r>
              <a:rPr lang="en-US" b="true" sz="1385" i="true">
                <a:solidFill>
                  <a:srgbClr val="282528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Display</a:t>
            </a:r>
          </a:p>
          <a:p>
            <a:pPr algn="ctr">
              <a:lnSpc>
                <a:spcPts val="692"/>
              </a:lnSpc>
            </a:pPr>
            <a:r>
              <a:rPr lang="en-US" b="true" sz="1385" i="true">
                <a:solidFill>
                  <a:srgbClr val="282528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 color</a:t>
            </a:r>
          </a:p>
        </p:txBody>
      </p:sp>
      <p:sp>
        <p:nvSpPr>
          <p:cNvPr name="Freeform 97" id="97"/>
          <p:cNvSpPr/>
          <p:nvPr/>
        </p:nvSpPr>
        <p:spPr>
          <a:xfrm flipH="false" flipV="false" rot="0">
            <a:off x="14087055" y="6371766"/>
            <a:ext cx="1869299" cy="369187"/>
          </a:xfrm>
          <a:custGeom>
            <a:avLst/>
            <a:gdLst/>
            <a:ahLst/>
            <a:cxnLst/>
            <a:rect r="r" b="b" t="t" l="l"/>
            <a:pathLst>
              <a:path h="369187" w="1869299">
                <a:moveTo>
                  <a:pt x="0" y="0"/>
                </a:moveTo>
                <a:lnTo>
                  <a:pt x="1869300" y="0"/>
                </a:lnTo>
                <a:lnTo>
                  <a:pt x="1869300" y="369186"/>
                </a:lnTo>
                <a:lnTo>
                  <a:pt x="0" y="3691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98" id="98"/>
          <p:cNvGrpSpPr>
            <a:grpSpLocks noChangeAspect="true"/>
          </p:cNvGrpSpPr>
          <p:nvPr/>
        </p:nvGrpSpPr>
        <p:grpSpPr>
          <a:xfrm rot="0">
            <a:off x="13639156" y="4000992"/>
            <a:ext cx="2634214" cy="2634203"/>
            <a:chOff x="0" y="0"/>
            <a:chExt cx="6350000" cy="6349975"/>
          </a:xfrm>
        </p:grpSpPr>
        <p:sp>
          <p:nvSpPr>
            <p:cNvPr name="Freeform 99" id="9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100" id="100"/>
          <p:cNvGrpSpPr>
            <a:grpSpLocks noChangeAspect="true"/>
          </p:cNvGrpSpPr>
          <p:nvPr/>
        </p:nvGrpSpPr>
        <p:grpSpPr>
          <a:xfrm rot="0">
            <a:off x="13711594" y="4089179"/>
            <a:ext cx="2457839" cy="2457829"/>
            <a:chOff x="0" y="0"/>
            <a:chExt cx="6350000" cy="6349975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02" id="102"/>
          <p:cNvGrpSpPr>
            <a:grpSpLocks noChangeAspect="true"/>
          </p:cNvGrpSpPr>
          <p:nvPr/>
        </p:nvGrpSpPr>
        <p:grpSpPr>
          <a:xfrm rot="0">
            <a:off x="13743698" y="4141111"/>
            <a:ext cx="2393631" cy="2393622"/>
            <a:chOff x="0" y="0"/>
            <a:chExt cx="6350000" cy="6349975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l="0" t="-200569" r="-177853" b="-6314"/>
              </a:stretch>
            </a:blipFill>
          </p:spPr>
        </p:sp>
      </p:grpSp>
      <p:grpSp>
        <p:nvGrpSpPr>
          <p:cNvPr name="Group 104" id="104"/>
          <p:cNvGrpSpPr>
            <a:grpSpLocks noChangeAspect="true"/>
          </p:cNvGrpSpPr>
          <p:nvPr/>
        </p:nvGrpSpPr>
        <p:grpSpPr>
          <a:xfrm rot="0">
            <a:off x="14795473" y="5910865"/>
            <a:ext cx="1651045" cy="1651038"/>
            <a:chOff x="0" y="0"/>
            <a:chExt cx="6350000" cy="6349975"/>
          </a:xfrm>
        </p:grpSpPr>
        <p:sp>
          <p:nvSpPr>
            <p:cNvPr name="Freeform 105" id="10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106" id="106"/>
          <p:cNvGrpSpPr>
            <a:grpSpLocks noChangeAspect="true"/>
          </p:cNvGrpSpPr>
          <p:nvPr/>
        </p:nvGrpSpPr>
        <p:grpSpPr>
          <a:xfrm rot="0">
            <a:off x="14840875" y="5966138"/>
            <a:ext cx="1540499" cy="1540492"/>
            <a:chOff x="0" y="0"/>
            <a:chExt cx="6350000" cy="6349975"/>
          </a:xfrm>
        </p:grpSpPr>
        <p:sp>
          <p:nvSpPr>
            <p:cNvPr name="Freeform 107" id="10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08" id="108"/>
          <p:cNvGrpSpPr>
            <a:grpSpLocks noChangeAspect="true"/>
          </p:cNvGrpSpPr>
          <p:nvPr/>
        </p:nvGrpSpPr>
        <p:grpSpPr>
          <a:xfrm rot="0">
            <a:off x="14860997" y="5998688"/>
            <a:ext cx="1500255" cy="1500249"/>
            <a:chOff x="0" y="0"/>
            <a:chExt cx="6350000" cy="6349975"/>
          </a:xfrm>
        </p:grpSpPr>
        <p:sp>
          <p:nvSpPr>
            <p:cNvPr name="Freeform 109" id="10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127387" t="-147754" r="-1170" b="-4683"/>
              </a:stretch>
            </a:blipFill>
          </p:spPr>
        </p:sp>
      </p:grpSp>
      <p:grpSp>
        <p:nvGrpSpPr>
          <p:cNvPr name="Group 110" id="110"/>
          <p:cNvGrpSpPr/>
          <p:nvPr/>
        </p:nvGrpSpPr>
        <p:grpSpPr>
          <a:xfrm rot="0">
            <a:off x="8769464" y="1415460"/>
            <a:ext cx="151815" cy="151815"/>
            <a:chOff x="0" y="0"/>
            <a:chExt cx="812800" cy="812800"/>
          </a:xfrm>
        </p:grpSpPr>
        <p:sp>
          <p:nvSpPr>
            <p:cNvPr name="Freeform 111" id="1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2" id="1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113" id="113"/>
          <p:cNvSpPr/>
          <p:nvPr/>
        </p:nvSpPr>
        <p:spPr>
          <a:xfrm>
            <a:off x="8881020" y="1558400"/>
            <a:ext cx="1396083" cy="2625199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AutoShape 114" id="114"/>
          <p:cNvSpPr/>
          <p:nvPr/>
        </p:nvSpPr>
        <p:spPr>
          <a:xfrm flipH="true">
            <a:off x="13667791" y="6434557"/>
            <a:ext cx="792654" cy="1810679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115" id="115"/>
          <p:cNvGrpSpPr>
            <a:grpSpLocks noChangeAspect="true"/>
          </p:cNvGrpSpPr>
          <p:nvPr/>
        </p:nvGrpSpPr>
        <p:grpSpPr>
          <a:xfrm rot="0">
            <a:off x="9902635" y="5457843"/>
            <a:ext cx="1751835" cy="1751828"/>
            <a:chOff x="0" y="0"/>
            <a:chExt cx="6350000" cy="6349975"/>
          </a:xfrm>
        </p:grpSpPr>
        <p:sp>
          <p:nvSpPr>
            <p:cNvPr name="Freeform 116" id="1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117" id="117"/>
          <p:cNvGrpSpPr>
            <a:grpSpLocks noChangeAspect="true"/>
          </p:cNvGrpSpPr>
          <p:nvPr/>
        </p:nvGrpSpPr>
        <p:grpSpPr>
          <a:xfrm rot="0">
            <a:off x="9950809" y="5516490"/>
            <a:ext cx="1634540" cy="1634534"/>
            <a:chOff x="0" y="0"/>
            <a:chExt cx="6350000" cy="6349975"/>
          </a:xfrm>
        </p:grpSpPr>
        <p:sp>
          <p:nvSpPr>
            <p:cNvPr name="Freeform 118" id="1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19" id="119"/>
          <p:cNvGrpSpPr>
            <a:grpSpLocks noChangeAspect="true"/>
          </p:cNvGrpSpPr>
          <p:nvPr/>
        </p:nvGrpSpPr>
        <p:grpSpPr>
          <a:xfrm rot="0">
            <a:off x="9972159" y="5551027"/>
            <a:ext cx="1591840" cy="1591834"/>
            <a:chOff x="0" y="0"/>
            <a:chExt cx="6350000" cy="6349975"/>
          </a:xfrm>
        </p:grpSpPr>
        <p:sp>
          <p:nvSpPr>
            <p:cNvPr name="Freeform 120" id="1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l="-271197" t="-124299" r="-264006" b="-410906"/>
              </a:stretch>
            </a:blipFill>
          </p:spPr>
        </p:sp>
      </p:grpSp>
      <p:sp>
        <p:nvSpPr>
          <p:cNvPr name="AutoShape 121" id="121"/>
          <p:cNvSpPr/>
          <p:nvPr/>
        </p:nvSpPr>
        <p:spPr>
          <a:xfrm>
            <a:off x="8702220" y="3355074"/>
            <a:ext cx="455660" cy="2407889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AutoShape 122" id="122"/>
          <p:cNvSpPr/>
          <p:nvPr/>
        </p:nvSpPr>
        <p:spPr>
          <a:xfrm flipH="true" flipV="true">
            <a:off x="9144000" y="5735411"/>
            <a:ext cx="879015" cy="330985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123" id="123"/>
          <p:cNvGrpSpPr/>
          <p:nvPr/>
        </p:nvGrpSpPr>
        <p:grpSpPr>
          <a:xfrm rot="0">
            <a:off x="8618250" y="3286453"/>
            <a:ext cx="151815" cy="151815"/>
            <a:chOff x="0" y="0"/>
            <a:chExt cx="812800" cy="812800"/>
          </a:xfrm>
        </p:grpSpPr>
        <p:sp>
          <p:nvSpPr>
            <p:cNvPr name="Freeform 124" id="1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5" id="1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26" id="126"/>
          <p:cNvGrpSpPr/>
          <p:nvPr/>
        </p:nvGrpSpPr>
        <p:grpSpPr>
          <a:xfrm rot="0">
            <a:off x="13591883" y="8169329"/>
            <a:ext cx="151815" cy="151815"/>
            <a:chOff x="0" y="0"/>
            <a:chExt cx="812800" cy="812800"/>
          </a:xfrm>
        </p:grpSpPr>
        <p:sp>
          <p:nvSpPr>
            <p:cNvPr name="Freeform 127" id="1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8" id="1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129" id="129"/>
          <p:cNvSpPr/>
          <p:nvPr/>
        </p:nvSpPr>
        <p:spPr>
          <a:xfrm flipH="false" flipV="false" rot="0">
            <a:off x="9268166" y="7763119"/>
            <a:ext cx="929181" cy="559198"/>
          </a:xfrm>
          <a:custGeom>
            <a:avLst/>
            <a:gdLst/>
            <a:ahLst/>
            <a:cxnLst/>
            <a:rect r="r" b="b" t="t" l="l"/>
            <a:pathLst>
              <a:path h="559198" w="929181">
                <a:moveTo>
                  <a:pt x="0" y="0"/>
                </a:moveTo>
                <a:lnTo>
                  <a:pt x="929182" y="0"/>
                </a:lnTo>
                <a:lnTo>
                  <a:pt x="929182" y="559199"/>
                </a:lnTo>
                <a:lnTo>
                  <a:pt x="0" y="5591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0" id="130"/>
          <p:cNvSpPr txBox="true"/>
          <p:nvPr/>
        </p:nvSpPr>
        <p:spPr>
          <a:xfrm rot="0">
            <a:off x="9144000" y="8465330"/>
            <a:ext cx="1139130" cy="312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1"/>
              </a:lnSpc>
            </a:pPr>
            <a:r>
              <a:rPr lang="en-US" sz="1615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¡</a:t>
            </a:r>
            <a:r>
              <a:rPr lang="en-US" b="true" sz="1615" i="true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Doble</a:t>
            </a:r>
            <a:r>
              <a:rPr lang="en-US" sz="1615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toma</a:t>
            </a:r>
          </a:p>
          <a:p>
            <a:pPr algn="ctr">
              <a:lnSpc>
                <a:spcPts val="1131"/>
              </a:lnSpc>
            </a:pPr>
            <a:r>
              <a:rPr lang="en-US" sz="1615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de carga!</a:t>
            </a:r>
          </a:p>
        </p:txBody>
      </p:sp>
      <p:sp>
        <p:nvSpPr>
          <p:cNvPr name="TextBox 131" id="131"/>
          <p:cNvSpPr txBox="true"/>
          <p:nvPr/>
        </p:nvSpPr>
        <p:spPr>
          <a:xfrm rot="0">
            <a:off x="10688476" y="8381124"/>
            <a:ext cx="1471315" cy="407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28"/>
              </a:lnSpc>
            </a:pPr>
            <a:r>
              <a:rPr lang="en-US" b="true" sz="1615" i="true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Logo </a:t>
            </a:r>
          </a:p>
          <a:p>
            <a:pPr algn="ctr">
              <a:lnSpc>
                <a:spcPts val="1131"/>
              </a:lnSpc>
            </a:pPr>
            <a:r>
              <a:rPr lang="en-US" b="true" sz="1615" i="true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retroiluminado</a:t>
            </a:r>
          </a:p>
        </p:txBody>
      </p:sp>
      <p:sp>
        <p:nvSpPr>
          <p:cNvPr name="AutoShape 132" id="132"/>
          <p:cNvSpPr/>
          <p:nvPr/>
        </p:nvSpPr>
        <p:spPr>
          <a:xfrm>
            <a:off x="10856945" y="7991333"/>
            <a:ext cx="190511" cy="554451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133" id="133"/>
          <p:cNvGrpSpPr/>
          <p:nvPr/>
        </p:nvGrpSpPr>
        <p:grpSpPr>
          <a:xfrm rot="0">
            <a:off x="10778553" y="7915425"/>
            <a:ext cx="151815" cy="151815"/>
            <a:chOff x="0" y="0"/>
            <a:chExt cx="812800" cy="812800"/>
          </a:xfrm>
        </p:grpSpPr>
        <p:sp>
          <p:nvSpPr>
            <p:cNvPr name="Freeform 134" id="1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5" id="13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36" id="136"/>
          <p:cNvSpPr txBox="true"/>
          <p:nvPr/>
        </p:nvSpPr>
        <p:spPr>
          <a:xfrm rot="0">
            <a:off x="15464378" y="2357689"/>
            <a:ext cx="2047056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SG27-5721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8435089048209</a:t>
            </a:r>
          </a:p>
        </p:txBody>
      </p:sp>
      <p:sp>
        <p:nvSpPr>
          <p:cNvPr name="TextBox 137" id="137"/>
          <p:cNvSpPr txBox="true"/>
          <p:nvPr/>
        </p:nvSpPr>
        <p:spPr>
          <a:xfrm rot="0">
            <a:off x="13478488" y="3419553"/>
            <a:ext cx="2924051" cy="110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7"/>
              </a:lnSpc>
            </a:pPr>
            <a:r>
              <a:rPr lang="en-US" sz="2612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Frenada hidráulica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34501" y="1974526"/>
            <a:ext cx="3953611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401887" y="463487"/>
            <a:ext cx="3760165" cy="1693796"/>
            <a:chOff x="0" y="0"/>
            <a:chExt cx="5013553" cy="225839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323382" y="444437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1"/>
                </a:lnTo>
                <a:lnTo>
                  <a:pt x="0" y="40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23382" y="2774272"/>
            <a:ext cx="232121" cy="232121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323382" y="3710316"/>
            <a:ext cx="232121" cy="232121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23382" y="4574565"/>
            <a:ext cx="232121" cy="232121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23382" y="5840047"/>
            <a:ext cx="232121" cy="232121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23382" y="7099851"/>
            <a:ext cx="232121" cy="232121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333861" y="8016120"/>
            <a:ext cx="232121" cy="232121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26" id="26"/>
          <p:cNvSpPr/>
          <p:nvPr/>
        </p:nvSpPr>
        <p:spPr>
          <a:xfrm>
            <a:off x="1379328" y="2316280"/>
            <a:ext cx="4050616" cy="22567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7" id="27"/>
          <p:cNvSpPr/>
          <p:nvPr/>
        </p:nvSpPr>
        <p:spPr>
          <a:xfrm flipH="false" flipV="false" rot="0">
            <a:off x="5544297" y="579298"/>
            <a:ext cx="9302551" cy="9302551"/>
          </a:xfrm>
          <a:custGeom>
            <a:avLst/>
            <a:gdLst/>
            <a:ahLst/>
            <a:cxnLst/>
            <a:rect r="r" b="b" t="t" l="l"/>
            <a:pathLst>
              <a:path h="9302551" w="9302551">
                <a:moveTo>
                  <a:pt x="0" y="0"/>
                </a:moveTo>
                <a:lnTo>
                  <a:pt x="9302551" y="0"/>
                </a:lnTo>
                <a:lnTo>
                  <a:pt x="9302551" y="9302551"/>
                </a:lnTo>
                <a:lnTo>
                  <a:pt x="0" y="93025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688058" y="2651517"/>
            <a:ext cx="2699324" cy="427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2"/>
              </a:lnSpc>
            </a:pPr>
            <a:r>
              <a:rPr lang="en-US" sz="2408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MOTOR BRUSLESS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693752" y="3105677"/>
            <a:ext cx="1837513" cy="279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27"/>
              </a:lnSpc>
            </a:pPr>
            <a:r>
              <a:rPr lang="en-US" sz="181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</a:t>
            </a:r>
            <a:r>
              <a:rPr lang="en-US" b="true" sz="181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1000W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688051" y="3587597"/>
            <a:ext cx="2553701" cy="427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2"/>
              </a:lnSpc>
            </a:pPr>
            <a:r>
              <a:rPr lang="en-US" sz="2408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BATERÍA DE LITIO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661220" y="4451845"/>
            <a:ext cx="3272246" cy="427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2"/>
              </a:lnSpc>
            </a:pPr>
            <a:r>
              <a:rPr lang="en-US" sz="2408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FRENADA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673701" y="5805141"/>
            <a:ext cx="4520557" cy="354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3"/>
              </a:lnSpc>
            </a:pPr>
            <a:r>
              <a:rPr lang="en-US" sz="2408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ILUMINACIÓN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702679" y="6227912"/>
            <a:ext cx="4676060" cy="639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2"/>
              </a:lnSpc>
            </a:pPr>
            <a:r>
              <a:rPr lang="en-US" sz="180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Luz delantera, trasera + </a:t>
            </a:r>
            <a:r>
              <a:rPr lang="en-US" sz="1808" b="true">
                <a:solidFill>
                  <a:srgbClr val="EF7E2F"/>
                </a:solidFill>
                <a:latin typeface="Poppins Bold"/>
                <a:ea typeface="Poppins Bold"/>
                <a:cs typeface="Poppins Bold"/>
                <a:sym typeface="Poppins Bold"/>
              </a:rPr>
              <a:t>INTERMITENCIA TOTAL </a:t>
            </a:r>
            <a:r>
              <a:rPr lang="en-US" sz="1808" i="true" b="true">
                <a:solidFill>
                  <a:srgbClr val="EF7E2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FULL LINE</a:t>
            </a:r>
            <a:r>
              <a:rPr lang="en-US" sz="180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en mástil y base.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10674" y="2771482"/>
            <a:ext cx="57536" cy="20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20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95762" y="3707527"/>
            <a:ext cx="87360" cy="20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20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93173" y="4571775"/>
            <a:ext cx="92540" cy="20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20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82154" y="5824292"/>
            <a:ext cx="103559" cy="20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20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693752" y="7010393"/>
            <a:ext cx="4476572" cy="427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2"/>
              </a:lnSpc>
            </a:pPr>
            <a:r>
              <a:rPr lang="en-US" sz="2408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</a:t>
            </a:r>
            <a:r>
              <a:rPr lang="en-US" sz="2408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SUSPENSIÓN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688058" y="7425548"/>
            <a:ext cx="4482265" cy="325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2"/>
              </a:lnSpc>
            </a:pPr>
            <a:r>
              <a:rPr lang="en-US" sz="180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Doble. Trasero y delantero por torsión.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389725" y="7100868"/>
            <a:ext cx="99435" cy="20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20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688051" y="8126687"/>
            <a:ext cx="1603265" cy="233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4"/>
              </a:lnSpc>
            </a:pPr>
            <a:r>
              <a:rPr lang="en-US" b="true" sz="2408" spc="-4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APP MÓVIL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735640" y="8338850"/>
            <a:ext cx="4070898" cy="325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2"/>
              </a:lnSpc>
            </a:pPr>
            <a:r>
              <a:rPr lang="en-US" sz="180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Funciones personalizables.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401194" y="8013330"/>
            <a:ext cx="97455" cy="20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20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464245" y="1557702"/>
            <a:ext cx="3760165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sp>
        <p:nvSpPr>
          <p:cNvPr name="TextBox 45" id="45"/>
          <p:cNvSpPr txBox="true"/>
          <p:nvPr/>
        </p:nvSpPr>
        <p:spPr>
          <a:xfrm rot="0">
            <a:off x="1444290" y="1103390"/>
            <a:ext cx="4116818" cy="116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RAPTOR EVO</a:t>
            </a:r>
          </a:p>
        </p:txBody>
      </p:sp>
      <p:grpSp>
        <p:nvGrpSpPr>
          <p:cNvPr name="Group 46" id="46"/>
          <p:cNvGrpSpPr/>
          <p:nvPr/>
        </p:nvGrpSpPr>
        <p:grpSpPr>
          <a:xfrm rot="0">
            <a:off x="15751027" y="489871"/>
            <a:ext cx="1896066" cy="2215949"/>
            <a:chOff x="0" y="0"/>
            <a:chExt cx="465610" cy="544162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465610" cy="544162"/>
            </a:xfrm>
            <a:custGeom>
              <a:avLst/>
              <a:gdLst/>
              <a:ahLst/>
              <a:cxnLst/>
              <a:rect r="r" b="b" t="t" l="l"/>
              <a:pathLst>
                <a:path h="544162" w="465610">
                  <a:moveTo>
                    <a:pt x="208241" y="0"/>
                  </a:moveTo>
                  <a:lnTo>
                    <a:pt x="257369" y="0"/>
                  </a:lnTo>
                  <a:cubicBezTo>
                    <a:pt x="372377" y="0"/>
                    <a:pt x="465610" y="93232"/>
                    <a:pt x="465610" y="208241"/>
                  </a:cubicBezTo>
                  <a:lnTo>
                    <a:pt x="465610" y="335922"/>
                  </a:lnTo>
                  <a:cubicBezTo>
                    <a:pt x="465610" y="450930"/>
                    <a:pt x="372377" y="544162"/>
                    <a:pt x="257369" y="544162"/>
                  </a:cubicBezTo>
                  <a:lnTo>
                    <a:pt x="208241" y="544162"/>
                  </a:lnTo>
                  <a:cubicBezTo>
                    <a:pt x="93232" y="544162"/>
                    <a:pt x="0" y="450930"/>
                    <a:pt x="0" y="335922"/>
                  </a:cubicBezTo>
                  <a:lnTo>
                    <a:pt x="0" y="208241"/>
                  </a:lnTo>
                  <a:cubicBezTo>
                    <a:pt x="0" y="93232"/>
                    <a:pt x="93232" y="0"/>
                    <a:pt x="208241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0" y="-38100"/>
              <a:ext cx="465610" cy="5822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49" id="49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4212382" y="1446861"/>
            <a:ext cx="4891933" cy="1087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1"/>
              </a:lnSpc>
            </a:pP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999€</a:t>
            </a:r>
          </a:p>
          <a:p>
            <a:pPr algn="ctr">
              <a:lnSpc>
                <a:spcPts val="5638"/>
              </a:lnSpc>
            </a:pP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11</a:t>
            </a: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99€</a:t>
            </a:r>
          </a:p>
        </p:txBody>
      </p:sp>
      <p:grpSp>
        <p:nvGrpSpPr>
          <p:cNvPr name="Group 51" id="51"/>
          <p:cNvGrpSpPr>
            <a:grpSpLocks noChangeAspect="true"/>
          </p:cNvGrpSpPr>
          <p:nvPr/>
        </p:nvGrpSpPr>
        <p:grpSpPr>
          <a:xfrm rot="0">
            <a:off x="10579928" y="847773"/>
            <a:ext cx="2672337" cy="2672326"/>
            <a:chOff x="0" y="0"/>
            <a:chExt cx="6350000" cy="6349975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53" id="53"/>
          <p:cNvGrpSpPr>
            <a:grpSpLocks noChangeAspect="true"/>
          </p:cNvGrpSpPr>
          <p:nvPr/>
        </p:nvGrpSpPr>
        <p:grpSpPr>
          <a:xfrm rot="0">
            <a:off x="10671793" y="939638"/>
            <a:ext cx="2488607" cy="2488597"/>
            <a:chOff x="0" y="0"/>
            <a:chExt cx="6350000" cy="6349975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8114" t="-81760" r="-111167" b="-57522"/>
              </a:stretch>
            </a:blipFill>
          </p:spPr>
        </p:sp>
      </p:grpSp>
      <p:sp>
        <p:nvSpPr>
          <p:cNvPr name="TextBox 55" id="55"/>
          <p:cNvSpPr txBox="true"/>
          <p:nvPr/>
        </p:nvSpPr>
        <p:spPr>
          <a:xfrm rot="0">
            <a:off x="10687434" y="154541"/>
            <a:ext cx="2348364" cy="922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1"/>
              </a:lnSpc>
            </a:pPr>
            <a:r>
              <a:rPr lang="en-US" sz="3736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Luces led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0128897" y="2774226"/>
            <a:ext cx="3574398" cy="1450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1"/>
              </a:lnSpc>
            </a:pPr>
            <a:r>
              <a:rPr lang="en-US" b="true" sz="3736" i="true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¡INTERMITENTES!</a:t>
            </a:r>
          </a:p>
        </p:txBody>
      </p:sp>
      <p:sp>
        <p:nvSpPr>
          <p:cNvPr name="Freeform 57" id="57"/>
          <p:cNvSpPr/>
          <p:nvPr/>
        </p:nvSpPr>
        <p:spPr>
          <a:xfrm flipH="false" flipV="false" rot="-4533200">
            <a:off x="10945909" y="1751018"/>
            <a:ext cx="1749876" cy="88229"/>
          </a:xfrm>
          <a:custGeom>
            <a:avLst/>
            <a:gdLst/>
            <a:ahLst/>
            <a:cxnLst/>
            <a:rect r="r" b="b" t="t" l="l"/>
            <a:pathLst>
              <a:path h="88229" w="1749876">
                <a:moveTo>
                  <a:pt x="0" y="0"/>
                </a:moveTo>
                <a:lnTo>
                  <a:pt x="1749875" y="0"/>
                </a:lnTo>
                <a:lnTo>
                  <a:pt x="1749875" y="88229"/>
                </a:lnTo>
                <a:lnTo>
                  <a:pt x="0" y="88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-4533200">
            <a:off x="11822302" y="1053990"/>
            <a:ext cx="363784" cy="88229"/>
          </a:xfrm>
          <a:custGeom>
            <a:avLst/>
            <a:gdLst/>
            <a:ahLst/>
            <a:cxnLst/>
            <a:rect r="r" b="b" t="t" l="l"/>
            <a:pathLst>
              <a:path h="88229" w="363784">
                <a:moveTo>
                  <a:pt x="0" y="0"/>
                </a:moveTo>
                <a:lnTo>
                  <a:pt x="363784" y="0"/>
                </a:lnTo>
                <a:lnTo>
                  <a:pt x="363784" y="88229"/>
                </a:lnTo>
                <a:lnTo>
                  <a:pt x="0" y="88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-381019" b="0"/>
            </a:stretch>
          </a:blipFill>
        </p:spPr>
      </p:sp>
      <p:sp>
        <p:nvSpPr>
          <p:cNvPr name="AutoShape 59" id="59"/>
          <p:cNvSpPr/>
          <p:nvPr/>
        </p:nvSpPr>
        <p:spPr>
          <a:xfrm flipV="true">
            <a:off x="8828740" y="2183936"/>
            <a:ext cx="1843053" cy="1332332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AutoShape 60" id="60"/>
          <p:cNvSpPr/>
          <p:nvPr/>
        </p:nvSpPr>
        <p:spPr>
          <a:xfrm>
            <a:off x="8849721" y="3484368"/>
            <a:ext cx="294279" cy="4584431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61" id="61"/>
          <p:cNvGrpSpPr/>
          <p:nvPr/>
        </p:nvGrpSpPr>
        <p:grpSpPr>
          <a:xfrm rot="0">
            <a:off x="8773813" y="3442736"/>
            <a:ext cx="151815" cy="151815"/>
            <a:chOff x="0" y="0"/>
            <a:chExt cx="812800" cy="81280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3" id="6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4" id="64"/>
          <p:cNvGrpSpPr/>
          <p:nvPr/>
        </p:nvGrpSpPr>
        <p:grpSpPr>
          <a:xfrm rot="0">
            <a:off x="9068092" y="7957426"/>
            <a:ext cx="151815" cy="151815"/>
            <a:chOff x="0" y="0"/>
            <a:chExt cx="812800" cy="812800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6" id="6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7" id="67"/>
          <p:cNvGrpSpPr>
            <a:grpSpLocks noChangeAspect="true"/>
          </p:cNvGrpSpPr>
          <p:nvPr/>
        </p:nvGrpSpPr>
        <p:grpSpPr>
          <a:xfrm rot="0">
            <a:off x="15046873" y="5461601"/>
            <a:ext cx="2197705" cy="2197696"/>
            <a:chOff x="0" y="0"/>
            <a:chExt cx="6350000" cy="6349975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69" id="69"/>
          <p:cNvGrpSpPr>
            <a:grpSpLocks noChangeAspect="true"/>
          </p:cNvGrpSpPr>
          <p:nvPr/>
        </p:nvGrpSpPr>
        <p:grpSpPr>
          <a:xfrm rot="0">
            <a:off x="15122422" y="5537150"/>
            <a:ext cx="2046607" cy="2046598"/>
            <a:chOff x="0" y="0"/>
            <a:chExt cx="6350000" cy="6349975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93967" t="-198081" r="-8224" b="-4112"/>
              </a:stretch>
            </a:blipFill>
          </p:spPr>
        </p:sp>
      </p:grpSp>
      <p:sp>
        <p:nvSpPr>
          <p:cNvPr name="AutoShape 71" id="71"/>
          <p:cNvSpPr/>
          <p:nvPr/>
        </p:nvSpPr>
        <p:spPr>
          <a:xfrm flipV="true">
            <a:off x="13488744" y="7063437"/>
            <a:ext cx="1765625" cy="996334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72" id="72"/>
          <p:cNvGrpSpPr/>
          <p:nvPr/>
        </p:nvGrpSpPr>
        <p:grpSpPr>
          <a:xfrm rot="0">
            <a:off x="13346716" y="8021175"/>
            <a:ext cx="151815" cy="151815"/>
            <a:chOff x="0" y="0"/>
            <a:chExt cx="812800" cy="812800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4" id="7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75" id="75"/>
          <p:cNvSpPr/>
          <p:nvPr/>
        </p:nvSpPr>
        <p:spPr>
          <a:xfrm flipH="true">
            <a:off x="10347196" y="6415830"/>
            <a:ext cx="0" cy="1374402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Freeform 76" id="76"/>
          <p:cNvSpPr/>
          <p:nvPr/>
        </p:nvSpPr>
        <p:spPr>
          <a:xfrm flipH="false" flipV="false" rot="-5400000">
            <a:off x="9896515" y="5891468"/>
            <a:ext cx="901363" cy="436598"/>
          </a:xfrm>
          <a:custGeom>
            <a:avLst/>
            <a:gdLst/>
            <a:ahLst/>
            <a:cxnLst/>
            <a:rect r="r" b="b" t="t" l="l"/>
            <a:pathLst>
              <a:path h="436598" w="901363">
                <a:moveTo>
                  <a:pt x="0" y="0"/>
                </a:moveTo>
                <a:lnTo>
                  <a:pt x="901363" y="0"/>
                </a:lnTo>
                <a:lnTo>
                  <a:pt x="901363" y="436598"/>
                </a:lnTo>
                <a:lnTo>
                  <a:pt x="0" y="436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7" id="77"/>
          <p:cNvSpPr/>
          <p:nvPr/>
        </p:nvSpPr>
        <p:spPr>
          <a:xfrm flipH="false" flipV="false" rot="0">
            <a:off x="10743645" y="5574147"/>
            <a:ext cx="1070501" cy="329165"/>
          </a:xfrm>
          <a:custGeom>
            <a:avLst/>
            <a:gdLst/>
            <a:ahLst/>
            <a:cxnLst/>
            <a:rect r="r" b="b" t="t" l="l"/>
            <a:pathLst>
              <a:path h="329165" w="1070501">
                <a:moveTo>
                  <a:pt x="0" y="0"/>
                </a:moveTo>
                <a:lnTo>
                  <a:pt x="1070501" y="0"/>
                </a:lnTo>
                <a:lnTo>
                  <a:pt x="1070501" y="329164"/>
                </a:lnTo>
                <a:lnTo>
                  <a:pt x="0" y="329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8" id="78"/>
          <p:cNvSpPr txBox="true"/>
          <p:nvPr/>
        </p:nvSpPr>
        <p:spPr>
          <a:xfrm rot="0">
            <a:off x="10755995" y="6190003"/>
            <a:ext cx="1713627" cy="422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45"/>
              </a:lnSpc>
            </a:pPr>
            <a:r>
              <a:rPr lang="en-US" sz="158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Estándar </a:t>
            </a:r>
          </a:p>
          <a:p>
            <a:pPr algn="l">
              <a:lnSpc>
                <a:spcPts val="1645"/>
              </a:lnSpc>
            </a:pPr>
            <a:r>
              <a:rPr lang="en-US" sz="158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16.000 Ah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0749295" y="5847917"/>
            <a:ext cx="1713627" cy="283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14"/>
              </a:lnSpc>
            </a:pPr>
            <a:r>
              <a:rPr lang="en-US" sz="158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20.000 Ah</a:t>
            </a:r>
          </a:p>
        </p:txBody>
      </p:sp>
      <p:grpSp>
        <p:nvGrpSpPr>
          <p:cNvPr name="Group 80" id="80"/>
          <p:cNvGrpSpPr/>
          <p:nvPr/>
        </p:nvGrpSpPr>
        <p:grpSpPr>
          <a:xfrm rot="0">
            <a:off x="10271289" y="7738498"/>
            <a:ext cx="151815" cy="151815"/>
            <a:chOff x="0" y="0"/>
            <a:chExt cx="812800" cy="812800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2" id="8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83" id="83"/>
          <p:cNvSpPr/>
          <p:nvPr/>
        </p:nvSpPr>
        <p:spPr>
          <a:xfrm>
            <a:off x="8150096" y="7981611"/>
            <a:ext cx="1511300" cy="1212122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AutoShape 84" id="84"/>
          <p:cNvSpPr/>
          <p:nvPr/>
        </p:nvSpPr>
        <p:spPr>
          <a:xfrm flipH="true">
            <a:off x="9635686" y="8097082"/>
            <a:ext cx="3786937" cy="1089952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85" id="85"/>
          <p:cNvGrpSpPr/>
          <p:nvPr/>
        </p:nvGrpSpPr>
        <p:grpSpPr>
          <a:xfrm rot="0">
            <a:off x="8074189" y="7916984"/>
            <a:ext cx="151815" cy="151815"/>
            <a:chOff x="0" y="0"/>
            <a:chExt cx="812800" cy="812800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7" id="8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88" id="88"/>
          <p:cNvGrpSpPr>
            <a:grpSpLocks noChangeAspect="true"/>
          </p:cNvGrpSpPr>
          <p:nvPr/>
        </p:nvGrpSpPr>
        <p:grpSpPr>
          <a:xfrm rot="0">
            <a:off x="12641072" y="4179210"/>
            <a:ext cx="2072522" cy="2072514"/>
            <a:chOff x="0" y="0"/>
            <a:chExt cx="6350000" cy="6349975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90" id="90"/>
          <p:cNvGrpSpPr>
            <a:grpSpLocks noChangeAspect="true"/>
          </p:cNvGrpSpPr>
          <p:nvPr/>
        </p:nvGrpSpPr>
        <p:grpSpPr>
          <a:xfrm rot="0">
            <a:off x="12712318" y="4250455"/>
            <a:ext cx="1930030" cy="1930023"/>
            <a:chOff x="0" y="0"/>
            <a:chExt cx="6350000" cy="6349975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52090" t="-237148" r="-233035" b="-47978"/>
              </a:stretch>
            </a:blipFill>
          </p:spPr>
        </p:sp>
      </p:grpSp>
      <p:grpSp>
        <p:nvGrpSpPr>
          <p:cNvPr name="Group 92" id="92"/>
          <p:cNvGrpSpPr/>
          <p:nvPr/>
        </p:nvGrpSpPr>
        <p:grpSpPr>
          <a:xfrm rot="0">
            <a:off x="14552451" y="8418682"/>
            <a:ext cx="5273634" cy="956218"/>
            <a:chOff x="0" y="0"/>
            <a:chExt cx="1295027" cy="234815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94" id="94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95" id="95"/>
          <p:cNvGrpSpPr/>
          <p:nvPr/>
        </p:nvGrpSpPr>
        <p:grpSpPr>
          <a:xfrm rot="0">
            <a:off x="14692516" y="8426357"/>
            <a:ext cx="5273634" cy="956218"/>
            <a:chOff x="0" y="0"/>
            <a:chExt cx="1295027" cy="234815"/>
          </a:xfrm>
        </p:grpSpPr>
        <p:sp>
          <p:nvSpPr>
            <p:cNvPr name="Freeform 96" id="96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97" id="97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98" id="98"/>
          <p:cNvSpPr txBox="true"/>
          <p:nvPr/>
        </p:nvSpPr>
        <p:spPr>
          <a:xfrm rot="0">
            <a:off x="14774042" y="8787845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¡NOVEDAD!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1705341" y="4022159"/>
            <a:ext cx="3651848" cy="276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0"/>
              </a:lnSpc>
            </a:pPr>
            <a:r>
              <a:rPr lang="en-US" sz="1564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16.000 - 20.000 mAh / 48V / 70- 80km</a:t>
            </a:r>
          </a:p>
        </p:txBody>
      </p:sp>
      <p:grpSp>
        <p:nvGrpSpPr>
          <p:cNvPr name="Group 100" id="100"/>
          <p:cNvGrpSpPr/>
          <p:nvPr/>
        </p:nvGrpSpPr>
        <p:grpSpPr>
          <a:xfrm rot="0">
            <a:off x="12386869" y="784179"/>
            <a:ext cx="1607521" cy="2008718"/>
            <a:chOff x="0" y="0"/>
            <a:chExt cx="2143361" cy="2678290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0" y="0"/>
              <a:ext cx="2143361" cy="2678290"/>
            </a:xfrm>
            <a:custGeom>
              <a:avLst/>
              <a:gdLst/>
              <a:ahLst/>
              <a:cxnLst/>
              <a:rect r="r" b="b" t="t" l="l"/>
              <a:pathLst>
                <a:path h="2678290" w="2143361">
                  <a:moveTo>
                    <a:pt x="0" y="0"/>
                  </a:moveTo>
                  <a:lnTo>
                    <a:pt x="2143361" y="0"/>
                  </a:lnTo>
                  <a:lnTo>
                    <a:pt x="2143361" y="2678290"/>
                  </a:lnTo>
                  <a:lnTo>
                    <a:pt x="0" y="2678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grpSp>
        <p:nvGrpSpPr>
          <p:cNvPr name="Group 102" id="102"/>
          <p:cNvGrpSpPr/>
          <p:nvPr/>
        </p:nvGrpSpPr>
        <p:grpSpPr>
          <a:xfrm rot="0">
            <a:off x="1333861" y="8902491"/>
            <a:ext cx="232121" cy="232121"/>
            <a:chOff x="0" y="0"/>
            <a:chExt cx="812800" cy="812800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04" id="10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05" id="105"/>
          <p:cNvSpPr txBox="true"/>
          <p:nvPr/>
        </p:nvSpPr>
        <p:spPr>
          <a:xfrm rot="0">
            <a:off x="1744499" y="9013058"/>
            <a:ext cx="1103700" cy="233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4"/>
              </a:lnSpc>
            </a:pPr>
            <a:r>
              <a:rPr lang="en-US" b="true" sz="2408" spc="-4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DISEÑO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1735640" y="9225221"/>
            <a:ext cx="4070898" cy="325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2"/>
              </a:lnSpc>
            </a:pPr>
            <a:r>
              <a:rPr lang="en-US" sz="180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Minimalista y urbano.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1401194" y="8899701"/>
            <a:ext cx="97455" cy="20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20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15418922" y="2850426"/>
            <a:ext cx="2046461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SG27-5531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8435089040920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15408281" y="3427470"/>
            <a:ext cx="2057102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SG27-5551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8435089040944</a:t>
            </a:r>
          </a:p>
        </p:txBody>
      </p:sp>
      <p:sp>
        <p:nvSpPr>
          <p:cNvPr name="Freeform 110" id="110"/>
          <p:cNvSpPr/>
          <p:nvPr/>
        </p:nvSpPr>
        <p:spPr>
          <a:xfrm flipH="false" flipV="false" rot="0">
            <a:off x="16394882" y="3777855"/>
            <a:ext cx="1070501" cy="329165"/>
          </a:xfrm>
          <a:custGeom>
            <a:avLst/>
            <a:gdLst/>
            <a:ahLst/>
            <a:cxnLst/>
            <a:rect r="r" b="b" t="t" l="l"/>
            <a:pathLst>
              <a:path h="329165" w="1070501">
                <a:moveTo>
                  <a:pt x="0" y="0"/>
                </a:moveTo>
                <a:lnTo>
                  <a:pt x="1070501" y="0"/>
                </a:lnTo>
                <a:lnTo>
                  <a:pt x="1070501" y="329165"/>
                </a:lnTo>
                <a:lnTo>
                  <a:pt x="0" y="3291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1" id="111"/>
          <p:cNvSpPr txBox="true"/>
          <p:nvPr/>
        </p:nvSpPr>
        <p:spPr>
          <a:xfrm rot="0">
            <a:off x="1713636" y="4910915"/>
            <a:ext cx="4114907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HIDRÁULICA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delantera y trasera +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112" id="112"/>
          <p:cNvSpPr txBox="true"/>
          <p:nvPr/>
        </p:nvSpPr>
        <p:spPr>
          <a:xfrm rot="0">
            <a:off x="14731664" y="4920820"/>
            <a:ext cx="2828122" cy="1151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7"/>
              </a:lnSpc>
            </a:pPr>
            <a:r>
              <a:rPr lang="en-US" sz="2612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Frenada hidráulica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3776588" y="5012216"/>
            <a:ext cx="10734824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5497351" y="5559208"/>
            <a:ext cx="1223073" cy="1223073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91B8">
                <a:alpha val="62745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3776588" y="2358371"/>
            <a:ext cx="10734824" cy="2342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3"/>
              </a:lnSpc>
            </a:pPr>
            <a:r>
              <a:rPr lang="en-US" sz="7646" i="true">
                <a:solidFill>
                  <a:srgbClr val="FFFFFF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ROAD MAP </a:t>
            </a:r>
          </a:p>
          <a:p>
            <a:pPr algn="ctr">
              <a:lnSpc>
                <a:spcPts val="9845"/>
              </a:lnSpc>
            </a:pPr>
            <a:r>
              <a:rPr lang="en-US" sz="10046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PATINETES CERTIFICADOS 2025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8380387" y="5559208"/>
            <a:ext cx="1223073" cy="122307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91B8">
                <a:alpha val="62745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196747" y="5559208"/>
            <a:ext cx="1223073" cy="122307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91B8">
                <a:alpha val="62745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579901" y="5641758"/>
            <a:ext cx="1057973" cy="105797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91B8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8462937" y="5641758"/>
            <a:ext cx="1057973" cy="1057973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91B8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279297" y="5641758"/>
            <a:ext cx="1057973" cy="1057973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91B8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5579901" y="7100675"/>
            <a:ext cx="914489" cy="63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5"/>
              </a:lnSpc>
            </a:pPr>
            <a:r>
              <a:rPr lang="en-US" sz="4781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SERIE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534679" y="7100675"/>
            <a:ext cx="914489" cy="63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5"/>
              </a:lnSpc>
            </a:pPr>
            <a:r>
              <a:rPr lang="en-US" sz="4781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SERIE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351040" y="7100675"/>
            <a:ext cx="914489" cy="63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5"/>
              </a:lnSpc>
            </a:pPr>
            <a:r>
              <a:rPr lang="en-US" sz="4781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SERIE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185817" y="7458556"/>
            <a:ext cx="1846142" cy="641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3"/>
              </a:lnSpc>
              <a:spcBef>
                <a:spcPct val="0"/>
              </a:spcBef>
            </a:pPr>
            <a:r>
              <a:rPr lang="en-US" sz="364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CLASSIC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391462" y="7458556"/>
            <a:ext cx="902641" cy="641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3"/>
              </a:lnSpc>
              <a:spcBef>
                <a:spcPct val="0"/>
              </a:spcBef>
            </a:pPr>
            <a:r>
              <a:rPr lang="en-US" sz="364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EVO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9325343" y="7226720"/>
            <a:ext cx="682872" cy="604985"/>
          </a:xfrm>
          <a:custGeom>
            <a:avLst/>
            <a:gdLst/>
            <a:ahLst/>
            <a:cxnLst/>
            <a:rect r="r" b="b" t="t" l="l"/>
            <a:pathLst>
              <a:path h="604985" w="682872">
                <a:moveTo>
                  <a:pt x="0" y="0"/>
                </a:moveTo>
                <a:lnTo>
                  <a:pt x="682872" y="0"/>
                </a:lnTo>
                <a:lnTo>
                  <a:pt x="682872" y="604985"/>
                </a:lnTo>
                <a:lnTo>
                  <a:pt x="0" y="6049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5954367" y="5773870"/>
            <a:ext cx="289992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846928" y="5773870"/>
            <a:ext cx="289992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678737" y="5773870"/>
            <a:ext cx="289992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34501" y="2109387"/>
            <a:ext cx="3953611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401887" y="598348"/>
            <a:ext cx="3760165" cy="1693796"/>
            <a:chOff x="0" y="0"/>
            <a:chExt cx="5013553" cy="225839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323382" y="579298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1"/>
                </a:lnTo>
                <a:lnTo>
                  <a:pt x="0" y="40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>
            <a:off x="1379328" y="2451141"/>
            <a:ext cx="4050616" cy="22567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5782369" y="625525"/>
            <a:ext cx="9227864" cy="9227864"/>
          </a:xfrm>
          <a:custGeom>
            <a:avLst/>
            <a:gdLst/>
            <a:ahLst/>
            <a:cxnLst/>
            <a:rect r="r" b="b" t="t" l="l"/>
            <a:pathLst>
              <a:path h="9227864" w="9227864">
                <a:moveTo>
                  <a:pt x="0" y="0"/>
                </a:moveTo>
                <a:lnTo>
                  <a:pt x="9227864" y="0"/>
                </a:lnTo>
                <a:lnTo>
                  <a:pt x="9227864" y="9227863"/>
                </a:lnTo>
                <a:lnTo>
                  <a:pt x="0" y="9227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5751027" y="489871"/>
            <a:ext cx="1896066" cy="2215949"/>
            <a:chOff x="0" y="0"/>
            <a:chExt cx="465610" cy="54416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65610" cy="544162"/>
            </a:xfrm>
            <a:custGeom>
              <a:avLst/>
              <a:gdLst/>
              <a:ahLst/>
              <a:cxnLst/>
              <a:rect r="r" b="b" t="t" l="l"/>
              <a:pathLst>
                <a:path h="544162" w="465610">
                  <a:moveTo>
                    <a:pt x="208241" y="0"/>
                  </a:moveTo>
                  <a:lnTo>
                    <a:pt x="257369" y="0"/>
                  </a:lnTo>
                  <a:cubicBezTo>
                    <a:pt x="372377" y="0"/>
                    <a:pt x="465610" y="93232"/>
                    <a:pt x="465610" y="208241"/>
                  </a:cubicBezTo>
                  <a:lnTo>
                    <a:pt x="465610" y="335922"/>
                  </a:lnTo>
                  <a:cubicBezTo>
                    <a:pt x="465610" y="450930"/>
                    <a:pt x="372377" y="544162"/>
                    <a:pt x="257369" y="544162"/>
                  </a:cubicBezTo>
                  <a:lnTo>
                    <a:pt x="208241" y="544162"/>
                  </a:lnTo>
                  <a:cubicBezTo>
                    <a:pt x="93232" y="544162"/>
                    <a:pt x="0" y="450930"/>
                    <a:pt x="0" y="335922"/>
                  </a:cubicBezTo>
                  <a:lnTo>
                    <a:pt x="0" y="208241"/>
                  </a:lnTo>
                  <a:cubicBezTo>
                    <a:pt x="0" y="93232"/>
                    <a:pt x="93232" y="0"/>
                    <a:pt x="208241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465610" cy="5822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4552451" y="8418682"/>
            <a:ext cx="5273634" cy="956218"/>
            <a:chOff x="0" y="0"/>
            <a:chExt cx="1295027" cy="23481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4692516" y="8426357"/>
            <a:ext cx="5273634" cy="956218"/>
            <a:chOff x="0" y="0"/>
            <a:chExt cx="1295027" cy="23481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10579928" y="847773"/>
            <a:ext cx="2672337" cy="2672326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10671793" y="939638"/>
            <a:ext cx="2488607" cy="2488597"/>
            <a:chOff x="0" y="0"/>
            <a:chExt cx="6350000" cy="634997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8114" t="-81760" r="-111167" b="-57522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10687434" y="154541"/>
            <a:ext cx="2348364" cy="922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1"/>
              </a:lnSpc>
            </a:pPr>
            <a:r>
              <a:rPr lang="en-US" sz="3736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Luces led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-4533200">
            <a:off x="10945909" y="1751018"/>
            <a:ext cx="1749876" cy="88229"/>
          </a:xfrm>
          <a:custGeom>
            <a:avLst/>
            <a:gdLst/>
            <a:ahLst/>
            <a:cxnLst/>
            <a:rect r="r" b="b" t="t" l="l"/>
            <a:pathLst>
              <a:path h="88229" w="1749876">
                <a:moveTo>
                  <a:pt x="0" y="0"/>
                </a:moveTo>
                <a:lnTo>
                  <a:pt x="1749875" y="0"/>
                </a:lnTo>
                <a:lnTo>
                  <a:pt x="1749875" y="88229"/>
                </a:lnTo>
                <a:lnTo>
                  <a:pt x="0" y="88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4533200">
            <a:off x="11822302" y="1053990"/>
            <a:ext cx="363784" cy="88229"/>
          </a:xfrm>
          <a:custGeom>
            <a:avLst/>
            <a:gdLst/>
            <a:ahLst/>
            <a:cxnLst/>
            <a:rect r="r" b="b" t="t" l="l"/>
            <a:pathLst>
              <a:path h="88229" w="363784">
                <a:moveTo>
                  <a:pt x="0" y="0"/>
                </a:moveTo>
                <a:lnTo>
                  <a:pt x="363784" y="0"/>
                </a:lnTo>
                <a:lnTo>
                  <a:pt x="363784" y="88229"/>
                </a:lnTo>
                <a:lnTo>
                  <a:pt x="0" y="88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-381019" b="0"/>
            </a:stretch>
          </a:blipFill>
        </p:spPr>
      </p:sp>
      <p:sp>
        <p:nvSpPr>
          <p:cNvPr name="AutoShape 26" id="26"/>
          <p:cNvSpPr/>
          <p:nvPr/>
        </p:nvSpPr>
        <p:spPr>
          <a:xfrm flipV="true">
            <a:off x="8854140" y="2183936"/>
            <a:ext cx="1817653" cy="2059911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27" id="27"/>
          <p:cNvGrpSpPr/>
          <p:nvPr/>
        </p:nvGrpSpPr>
        <p:grpSpPr>
          <a:xfrm rot="0">
            <a:off x="8778233" y="4158978"/>
            <a:ext cx="151815" cy="151815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30" id="30"/>
          <p:cNvSpPr/>
          <p:nvPr/>
        </p:nvSpPr>
        <p:spPr>
          <a:xfrm>
            <a:off x="8854140" y="4234885"/>
            <a:ext cx="289860" cy="3833914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31" id="31"/>
          <p:cNvGrpSpPr/>
          <p:nvPr/>
        </p:nvGrpSpPr>
        <p:grpSpPr>
          <a:xfrm rot="0">
            <a:off x="9068092" y="7957426"/>
            <a:ext cx="151815" cy="151815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4" id="34"/>
          <p:cNvGrpSpPr>
            <a:grpSpLocks noChangeAspect="true"/>
          </p:cNvGrpSpPr>
          <p:nvPr/>
        </p:nvGrpSpPr>
        <p:grpSpPr>
          <a:xfrm rot="0">
            <a:off x="15033259" y="5055376"/>
            <a:ext cx="2292508" cy="2292499"/>
            <a:chOff x="0" y="0"/>
            <a:chExt cx="6350000" cy="634997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36" id="36"/>
          <p:cNvGrpSpPr>
            <a:grpSpLocks noChangeAspect="true"/>
          </p:cNvGrpSpPr>
          <p:nvPr/>
        </p:nvGrpSpPr>
        <p:grpSpPr>
          <a:xfrm rot="0">
            <a:off x="15112067" y="5134183"/>
            <a:ext cx="2134892" cy="2134883"/>
            <a:chOff x="0" y="0"/>
            <a:chExt cx="6350000" cy="6349975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93967" t="-198081" r="-8224" b="-4112"/>
              </a:stretch>
            </a:blipFill>
          </p:spPr>
        </p:sp>
      </p:grpSp>
      <p:sp>
        <p:nvSpPr>
          <p:cNvPr name="AutoShape 38" id="38"/>
          <p:cNvSpPr/>
          <p:nvPr/>
        </p:nvSpPr>
        <p:spPr>
          <a:xfrm flipV="true">
            <a:off x="13485179" y="6806439"/>
            <a:ext cx="1814648" cy="1247634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39" id="39"/>
          <p:cNvGrpSpPr/>
          <p:nvPr/>
        </p:nvGrpSpPr>
        <p:grpSpPr>
          <a:xfrm rot="0">
            <a:off x="13346716" y="8021175"/>
            <a:ext cx="151815" cy="151815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42" id="42"/>
          <p:cNvSpPr/>
          <p:nvPr/>
        </p:nvSpPr>
        <p:spPr>
          <a:xfrm flipH="true">
            <a:off x="10347196" y="6415830"/>
            <a:ext cx="0" cy="1374402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Freeform 43" id="43"/>
          <p:cNvSpPr/>
          <p:nvPr/>
        </p:nvSpPr>
        <p:spPr>
          <a:xfrm flipH="false" flipV="false" rot="-5400000">
            <a:off x="9896515" y="5891468"/>
            <a:ext cx="901363" cy="436598"/>
          </a:xfrm>
          <a:custGeom>
            <a:avLst/>
            <a:gdLst/>
            <a:ahLst/>
            <a:cxnLst/>
            <a:rect r="r" b="b" t="t" l="l"/>
            <a:pathLst>
              <a:path h="436598" w="901363">
                <a:moveTo>
                  <a:pt x="0" y="0"/>
                </a:moveTo>
                <a:lnTo>
                  <a:pt x="901363" y="0"/>
                </a:lnTo>
                <a:lnTo>
                  <a:pt x="901363" y="436598"/>
                </a:lnTo>
                <a:lnTo>
                  <a:pt x="0" y="436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4" id="44"/>
          <p:cNvGrpSpPr/>
          <p:nvPr/>
        </p:nvGrpSpPr>
        <p:grpSpPr>
          <a:xfrm rot="0">
            <a:off x="10271289" y="7738498"/>
            <a:ext cx="151815" cy="151815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47" id="47"/>
          <p:cNvSpPr/>
          <p:nvPr/>
        </p:nvSpPr>
        <p:spPr>
          <a:xfrm>
            <a:off x="8150096" y="7981611"/>
            <a:ext cx="1511300" cy="1212122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AutoShape 48" id="48"/>
          <p:cNvSpPr/>
          <p:nvPr/>
        </p:nvSpPr>
        <p:spPr>
          <a:xfrm flipH="true">
            <a:off x="9635686" y="8097082"/>
            <a:ext cx="3786937" cy="1089952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49" id="49"/>
          <p:cNvGrpSpPr/>
          <p:nvPr/>
        </p:nvGrpSpPr>
        <p:grpSpPr>
          <a:xfrm rot="0">
            <a:off x="8074189" y="7916984"/>
            <a:ext cx="151815" cy="151815"/>
            <a:chOff x="0" y="0"/>
            <a:chExt cx="812800" cy="8128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52" id="52"/>
          <p:cNvGrpSpPr>
            <a:grpSpLocks noChangeAspect="true"/>
          </p:cNvGrpSpPr>
          <p:nvPr/>
        </p:nvGrpSpPr>
        <p:grpSpPr>
          <a:xfrm rot="0">
            <a:off x="12786278" y="4158978"/>
            <a:ext cx="1834035" cy="1834028"/>
            <a:chOff x="0" y="0"/>
            <a:chExt cx="6350000" cy="6349975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54" id="54"/>
          <p:cNvGrpSpPr>
            <a:grpSpLocks noChangeAspect="true"/>
          </p:cNvGrpSpPr>
          <p:nvPr/>
        </p:nvGrpSpPr>
        <p:grpSpPr>
          <a:xfrm rot="0">
            <a:off x="12849325" y="4222025"/>
            <a:ext cx="1707940" cy="1707933"/>
            <a:chOff x="0" y="0"/>
            <a:chExt cx="6350000" cy="6349975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52090" t="-237148" r="-233035" b="-47978"/>
              </a:stretch>
            </a:blipFill>
          </p:spPr>
        </p:sp>
      </p:grpSp>
      <p:sp>
        <p:nvSpPr>
          <p:cNvPr name="TextBox 56" id="56"/>
          <p:cNvSpPr txBox="true"/>
          <p:nvPr/>
        </p:nvSpPr>
        <p:spPr>
          <a:xfrm rot="0">
            <a:off x="1464245" y="1692564"/>
            <a:ext cx="3760165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sp>
        <p:nvSpPr>
          <p:cNvPr name="TextBox 57" id="57"/>
          <p:cNvSpPr txBox="true"/>
          <p:nvPr/>
        </p:nvSpPr>
        <p:spPr>
          <a:xfrm rot="0">
            <a:off x="1444290" y="1238252"/>
            <a:ext cx="6136118" cy="116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RAPTOR DUAL EVO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4212382" y="1456386"/>
            <a:ext cx="4891933" cy="1129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1"/>
              </a:lnSpc>
            </a:pP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1299€</a:t>
            </a:r>
          </a:p>
          <a:p>
            <a:pPr algn="ctr">
              <a:lnSpc>
                <a:spcPts val="6329"/>
              </a:lnSpc>
            </a:pP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1499€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4774042" y="8787845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¡NOVEDAD!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0128897" y="2774226"/>
            <a:ext cx="3574398" cy="1450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1"/>
              </a:lnSpc>
            </a:pPr>
            <a:r>
              <a:rPr lang="en-US" b="true" sz="3736" i="true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¡INTERMITENTES!</a:t>
            </a:r>
          </a:p>
        </p:txBody>
      </p:sp>
      <p:grpSp>
        <p:nvGrpSpPr>
          <p:cNvPr name="Group 62" id="62"/>
          <p:cNvGrpSpPr/>
          <p:nvPr/>
        </p:nvGrpSpPr>
        <p:grpSpPr>
          <a:xfrm rot="0">
            <a:off x="12386869" y="784179"/>
            <a:ext cx="1607521" cy="2008718"/>
            <a:chOff x="0" y="0"/>
            <a:chExt cx="2143361" cy="267829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2143361" cy="2678290"/>
            </a:xfrm>
            <a:custGeom>
              <a:avLst/>
              <a:gdLst/>
              <a:ahLst/>
              <a:cxnLst/>
              <a:rect r="r" b="b" t="t" l="l"/>
              <a:pathLst>
                <a:path h="2678290" w="2143361">
                  <a:moveTo>
                    <a:pt x="0" y="0"/>
                  </a:moveTo>
                  <a:lnTo>
                    <a:pt x="2143361" y="0"/>
                  </a:lnTo>
                  <a:lnTo>
                    <a:pt x="2143361" y="2678290"/>
                  </a:lnTo>
                  <a:lnTo>
                    <a:pt x="0" y="2678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64" id="64"/>
          <p:cNvGrpSpPr/>
          <p:nvPr/>
        </p:nvGrpSpPr>
        <p:grpSpPr>
          <a:xfrm rot="0">
            <a:off x="1323382" y="2774272"/>
            <a:ext cx="232121" cy="232121"/>
            <a:chOff x="0" y="0"/>
            <a:chExt cx="812800" cy="812800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66" id="6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7" id="67"/>
          <p:cNvGrpSpPr/>
          <p:nvPr/>
        </p:nvGrpSpPr>
        <p:grpSpPr>
          <a:xfrm rot="0">
            <a:off x="1323382" y="3710316"/>
            <a:ext cx="232121" cy="232121"/>
            <a:chOff x="0" y="0"/>
            <a:chExt cx="812800" cy="812800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69" id="6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70" id="70"/>
          <p:cNvGrpSpPr/>
          <p:nvPr/>
        </p:nvGrpSpPr>
        <p:grpSpPr>
          <a:xfrm rot="0">
            <a:off x="1323382" y="4555515"/>
            <a:ext cx="232121" cy="232121"/>
            <a:chOff x="0" y="0"/>
            <a:chExt cx="812800" cy="812800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72" id="7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73" id="73"/>
          <p:cNvGrpSpPr/>
          <p:nvPr/>
        </p:nvGrpSpPr>
        <p:grpSpPr>
          <a:xfrm rot="0">
            <a:off x="1323382" y="5840047"/>
            <a:ext cx="232121" cy="232121"/>
            <a:chOff x="0" y="0"/>
            <a:chExt cx="812800" cy="812800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75" id="7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76" id="76"/>
          <p:cNvGrpSpPr/>
          <p:nvPr/>
        </p:nvGrpSpPr>
        <p:grpSpPr>
          <a:xfrm rot="0">
            <a:off x="1323382" y="7200019"/>
            <a:ext cx="232121" cy="232121"/>
            <a:chOff x="0" y="0"/>
            <a:chExt cx="812800" cy="812800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78" id="7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79" id="79"/>
          <p:cNvGrpSpPr/>
          <p:nvPr/>
        </p:nvGrpSpPr>
        <p:grpSpPr>
          <a:xfrm rot="0">
            <a:off x="1333861" y="8116288"/>
            <a:ext cx="232121" cy="232121"/>
            <a:chOff x="0" y="0"/>
            <a:chExt cx="812800" cy="812800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81" id="8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82" id="82"/>
          <p:cNvSpPr txBox="true"/>
          <p:nvPr/>
        </p:nvSpPr>
        <p:spPr>
          <a:xfrm rot="0">
            <a:off x="1702679" y="2651517"/>
            <a:ext cx="2182619" cy="427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2"/>
              </a:lnSpc>
            </a:pPr>
            <a:r>
              <a:rPr lang="en-US" sz="2408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DOBLE MOTOR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693752" y="3105677"/>
            <a:ext cx="1837513" cy="279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27"/>
              </a:lnSpc>
            </a:pPr>
            <a:r>
              <a:rPr lang="en-US" sz="181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</a:t>
            </a:r>
            <a:r>
              <a:rPr lang="en-US" b="true" sz="181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1000W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688051" y="3587597"/>
            <a:ext cx="2553701" cy="427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2"/>
              </a:lnSpc>
            </a:pPr>
            <a:r>
              <a:rPr lang="en-US" sz="2408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BATERÍA DE LITIO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661220" y="4432795"/>
            <a:ext cx="3272246" cy="427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2"/>
              </a:lnSpc>
            </a:pPr>
            <a:r>
              <a:rPr lang="en-US" sz="2408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FRENADA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673701" y="5805141"/>
            <a:ext cx="4520557" cy="354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3"/>
              </a:lnSpc>
            </a:pPr>
            <a:r>
              <a:rPr lang="en-US" sz="2408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ILUMINACIÓN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702679" y="6227912"/>
            <a:ext cx="4676060" cy="639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2"/>
              </a:lnSpc>
            </a:pPr>
            <a:r>
              <a:rPr lang="en-US" sz="180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Luz delantera, trasera + </a:t>
            </a:r>
            <a:r>
              <a:rPr lang="en-US" sz="1808" b="true">
                <a:solidFill>
                  <a:srgbClr val="EF7E2F"/>
                </a:solidFill>
                <a:latin typeface="Poppins Bold"/>
                <a:ea typeface="Poppins Bold"/>
                <a:cs typeface="Poppins Bold"/>
                <a:sym typeface="Poppins Bold"/>
              </a:rPr>
              <a:t>INTERMITENCIA TOTAL </a:t>
            </a:r>
            <a:r>
              <a:rPr lang="en-US" sz="1808" i="true" b="true">
                <a:solidFill>
                  <a:srgbClr val="EF7E2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FULL LINE</a:t>
            </a:r>
            <a:r>
              <a:rPr lang="en-US" sz="180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en mástil y base.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410674" y="2771482"/>
            <a:ext cx="57536" cy="20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20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395762" y="3707527"/>
            <a:ext cx="87360" cy="20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20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393173" y="4552725"/>
            <a:ext cx="92540" cy="20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20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382154" y="5824292"/>
            <a:ext cx="103559" cy="20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20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693752" y="7110561"/>
            <a:ext cx="4476572" cy="427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2"/>
              </a:lnSpc>
            </a:pPr>
            <a:r>
              <a:rPr lang="en-US" sz="2408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</a:t>
            </a:r>
            <a:r>
              <a:rPr lang="en-US" sz="2408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SUSPENSIÓN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688058" y="7525715"/>
            <a:ext cx="4482265" cy="325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2"/>
              </a:lnSpc>
            </a:pPr>
            <a:r>
              <a:rPr lang="en-US" sz="180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Doble. Trasero y delantero por torsión.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1389725" y="7197230"/>
            <a:ext cx="99435" cy="20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20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688051" y="8226855"/>
            <a:ext cx="1603265" cy="233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4"/>
              </a:lnSpc>
            </a:pPr>
            <a:r>
              <a:rPr lang="en-US" b="true" sz="2408" spc="-4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APP MÓVIL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735640" y="8439018"/>
            <a:ext cx="4070898" cy="325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2"/>
              </a:lnSpc>
            </a:pPr>
            <a:r>
              <a:rPr lang="en-US" sz="180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Funciones personalizables.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1401194" y="8113498"/>
            <a:ext cx="97455" cy="20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20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1666038" y="4022159"/>
            <a:ext cx="3651848" cy="276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0"/>
              </a:lnSpc>
            </a:pPr>
            <a:r>
              <a:rPr lang="en-US" sz="1564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16.000 - 20.000 mAh / 48V / 70- 80km</a:t>
            </a:r>
          </a:p>
        </p:txBody>
      </p:sp>
      <p:grpSp>
        <p:nvGrpSpPr>
          <p:cNvPr name="Group 99" id="99"/>
          <p:cNvGrpSpPr/>
          <p:nvPr/>
        </p:nvGrpSpPr>
        <p:grpSpPr>
          <a:xfrm rot="0">
            <a:off x="1333861" y="9002659"/>
            <a:ext cx="232121" cy="232121"/>
            <a:chOff x="0" y="0"/>
            <a:chExt cx="812800" cy="812800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01" id="10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02" id="102"/>
          <p:cNvSpPr txBox="true"/>
          <p:nvPr/>
        </p:nvSpPr>
        <p:spPr>
          <a:xfrm rot="0">
            <a:off x="1744499" y="9113226"/>
            <a:ext cx="1103700" cy="233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4"/>
              </a:lnSpc>
            </a:pPr>
            <a:r>
              <a:rPr lang="en-US" b="true" sz="2408" spc="-4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DISEÑO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1735640" y="9325389"/>
            <a:ext cx="4070898" cy="325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2"/>
              </a:lnSpc>
            </a:pPr>
            <a:r>
              <a:rPr lang="en-US" sz="180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Minimalista y urbano.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1401194" y="8999869"/>
            <a:ext cx="97455" cy="209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20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15432019" y="2850426"/>
            <a:ext cx="2033364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SG27-5541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8435089040937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15468184" y="3427470"/>
            <a:ext cx="1997199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SG27-5561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8435089040951</a:t>
            </a:r>
          </a:p>
        </p:txBody>
      </p:sp>
      <p:sp>
        <p:nvSpPr>
          <p:cNvPr name="Freeform 107" id="107"/>
          <p:cNvSpPr/>
          <p:nvPr/>
        </p:nvSpPr>
        <p:spPr>
          <a:xfrm flipH="false" flipV="false" rot="0">
            <a:off x="16394882" y="3777855"/>
            <a:ext cx="1070501" cy="329165"/>
          </a:xfrm>
          <a:custGeom>
            <a:avLst/>
            <a:gdLst/>
            <a:ahLst/>
            <a:cxnLst/>
            <a:rect r="r" b="b" t="t" l="l"/>
            <a:pathLst>
              <a:path h="329165" w="1070501">
                <a:moveTo>
                  <a:pt x="0" y="0"/>
                </a:moveTo>
                <a:lnTo>
                  <a:pt x="1070501" y="0"/>
                </a:lnTo>
                <a:lnTo>
                  <a:pt x="1070501" y="329165"/>
                </a:lnTo>
                <a:lnTo>
                  <a:pt x="0" y="329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08" id="108"/>
          <p:cNvSpPr txBox="true"/>
          <p:nvPr/>
        </p:nvSpPr>
        <p:spPr>
          <a:xfrm rot="0">
            <a:off x="1713636" y="4891865"/>
            <a:ext cx="4114907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HIDRÁULICA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delantera y trasera +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14765452" y="4498365"/>
            <a:ext cx="2828122" cy="1151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7"/>
              </a:lnSpc>
            </a:pPr>
            <a:r>
              <a:rPr lang="en-US" sz="2612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Frenada hidráulica</a:t>
            </a:r>
          </a:p>
        </p:txBody>
      </p:sp>
      <p:sp>
        <p:nvSpPr>
          <p:cNvPr name="Freeform 110" id="110"/>
          <p:cNvSpPr/>
          <p:nvPr/>
        </p:nvSpPr>
        <p:spPr>
          <a:xfrm flipH="false" flipV="false" rot="0">
            <a:off x="10743645" y="5574147"/>
            <a:ext cx="1070501" cy="329165"/>
          </a:xfrm>
          <a:custGeom>
            <a:avLst/>
            <a:gdLst/>
            <a:ahLst/>
            <a:cxnLst/>
            <a:rect r="r" b="b" t="t" l="l"/>
            <a:pathLst>
              <a:path h="329165" w="1070501">
                <a:moveTo>
                  <a:pt x="0" y="0"/>
                </a:moveTo>
                <a:lnTo>
                  <a:pt x="1070501" y="0"/>
                </a:lnTo>
                <a:lnTo>
                  <a:pt x="1070501" y="329164"/>
                </a:lnTo>
                <a:lnTo>
                  <a:pt x="0" y="3291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1" id="111"/>
          <p:cNvSpPr txBox="true"/>
          <p:nvPr/>
        </p:nvSpPr>
        <p:spPr>
          <a:xfrm rot="0">
            <a:off x="10755995" y="6190003"/>
            <a:ext cx="1713627" cy="422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45"/>
              </a:lnSpc>
            </a:pPr>
            <a:r>
              <a:rPr lang="en-US" sz="1581" i="true" b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Estándar </a:t>
            </a:r>
          </a:p>
          <a:p>
            <a:pPr algn="l">
              <a:lnSpc>
                <a:spcPts val="1645"/>
              </a:lnSpc>
            </a:pPr>
            <a:r>
              <a:rPr lang="en-US" sz="158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16.000 Ah</a:t>
            </a:r>
          </a:p>
        </p:txBody>
      </p:sp>
      <p:sp>
        <p:nvSpPr>
          <p:cNvPr name="TextBox 112" id="112"/>
          <p:cNvSpPr txBox="true"/>
          <p:nvPr/>
        </p:nvSpPr>
        <p:spPr>
          <a:xfrm rot="0">
            <a:off x="10749295" y="5847917"/>
            <a:ext cx="1713627" cy="283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14"/>
              </a:lnSpc>
            </a:pPr>
            <a:r>
              <a:rPr lang="en-US" sz="158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20.000 Ah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2290407" y="5325428"/>
            <a:ext cx="10734824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5044993" y="2671583"/>
            <a:ext cx="5225653" cy="2342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3"/>
              </a:lnSpc>
            </a:pPr>
            <a:r>
              <a:rPr lang="en-US" sz="7646" i="true">
                <a:solidFill>
                  <a:srgbClr val="FFFFFF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ROAD MAP </a:t>
            </a:r>
          </a:p>
          <a:p>
            <a:pPr algn="l">
              <a:lnSpc>
                <a:spcPts val="9845"/>
              </a:lnSpc>
            </a:pPr>
            <a:r>
              <a:rPr lang="en-US" sz="10046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EBIKES</a:t>
            </a:r>
            <a:r>
              <a:rPr lang="en-US" sz="10046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 2025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044993" y="5956096"/>
            <a:ext cx="7174483" cy="1754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Smartgyro 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Ebike Soho</a:t>
            </a:r>
          </a:p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Smsartgyro 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Ebike Nimbus</a:t>
            </a:r>
          </a:p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Smartgyro 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Ebike Senda 2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947507" y="4486228"/>
            <a:ext cx="1678400" cy="167840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91B8">
                <a:alpha val="6274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2060789" y="4599510"/>
            <a:ext cx="1451836" cy="145183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91B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2574661" y="4803193"/>
            <a:ext cx="397950" cy="923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4"/>
              </a:lnSpc>
            </a:pPr>
            <a:r>
              <a:rPr lang="en-US" sz="548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57043" y="535443"/>
            <a:ext cx="9341250" cy="7799944"/>
          </a:xfrm>
          <a:custGeom>
            <a:avLst/>
            <a:gdLst/>
            <a:ahLst/>
            <a:cxnLst/>
            <a:rect r="r" b="b" t="t" l="l"/>
            <a:pathLst>
              <a:path h="7799944" w="9341250">
                <a:moveTo>
                  <a:pt x="0" y="0"/>
                </a:moveTo>
                <a:lnTo>
                  <a:pt x="9341250" y="0"/>
                </a:lnTo>
                <a:lnTo>
                  <a:pt x="9341250" y="7799944"/>
                </a:lnTo>
                <a:lnTo>
                  <a:pt x="0" y="7799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H="true" flipV="true">
            <a:off x="11588168" y="2592539"/>
            <a:ext cx="0" cy="2583370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11526412" y="5114154"/>
            <a:ext cx="123512" cy="12351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514375" y="1931104"/>
            <a:ext cx="2185687" cy="473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1"/>
              </a:lnSpc>
            </a:pPr>
            <a:r>
              <a:rPr lang="en-US" sz="201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Estructura </a:t>
            </a:r>
          </a:p>
          <a:p>
            <a:pPr algn="ctr">
              <a:lnSpc>
                <a:spcPts val="2824"/>
              </a:lnSpc>
            </a:pPr>
            <a:r>
              <a:rPr lang="en-US" sz="201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Plegable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678514" y="3979366"/>
            <a:ext cx="1832907" cy="440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4"/>
              </a:lnSpc>
            </a:pPr>
            <a:r>
              <a:rPr lang="en-US" sz="201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LUZ TRASERA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34501" y="2328231"/>
            <a:ext cx="3953611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grpSp>
        <p:nvGrpSpPr>
          <p:cNvPr name="Group 11" id="11"/>
          <p:cNvGrpSpPr/>
          <p:nvPr/>
        </p:nvGrpSpPr>
        <p:grpSpPr>
          <a:xfrm rot="0">
            <a:off x="1401887" y="817192"/>
            <a:ext cx="3760165" cy="1693796"/>
            <a:chOff x="0" y="0"/>
            <a:chExt cx="5013553" cy="2258395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323382" y="798142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1"/>
                </a:lnTo>
                <a:lnTo>
                  <a:pt x="0" y="4097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323382" y="3131400"/>
            <a:ext cx="246287" cy="246287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23382" y="4124567"/>
            <a:ext cx="246287" cy="246287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323382" y="5129138"/>
            <a:ext cx="246287" cy="246287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323382" y="6384265"/>
            <a:ext cx="246287" cy="246287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323382" y="7458134"/>
            <a:ext cx="246287" cy="24628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34501" y="8472499"/>
            <a:ext cx="246287" cy="246287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33" id="33"/>
          <p:cNvSpPr/>
          <p:nvPr/>
        </p:nvSpPr>
        <p:spPr>
          <a:xfrm>
            <a:off x="1379328" y="2669985"/>
            <a:ext cx="4050616" cy="22567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4" id="34"/>
          <p:cNvSpPr txBox="true"/>
          <p:nvPr/>
        </p:nvSpPr>
        <p:spPr>
          <a:xfrm rot="0">
            <a:off x="1716354" y="2995697"/>
            <a:ext cx="3035432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MOTOR ELÉCTRICO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725826" y="3493135"/>
            <a:ext cx="1261690" cy="286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250W, 36V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710306" y="3988902"/>
            <a:ext cx="2709542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BATERÍA DE LITIO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681836" y="4993473"/>
            <a:ext cx="3471936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FRENADA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716354" y="5442896"/>
            <a:ext cx="3562233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delantera y trasera +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695079" y="6337123"/>
            <a:ext cx="4796426" cy="385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9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ILUMINACIÓN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725826" y="6808812"/>
            <a:ext cx="3951768" cy="33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Luz delantera, trasera.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416001" y="3130184"/>
            <a:ext cx="6104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400179" y="4123351"/>
            <a:ext cx="92691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397432" y="5127922"/>
            <a:ext cx="9818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385740" y="6369293"/>
            <a:ext cx="109878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716354" y="7357760"/>
            <a:ext cx="4749756" cy="45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</a:t>
            </a: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SUSPENSIÓN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710313" y="7816718"/>
            <a:ext cx="4755798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Trasera.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393774" y="7456917"/>
            <a:ext cx="1055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716354" y="8591201"/>
            <a:ext cx="3392388" cy="24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7"/>
              </a:lnSpc>
            </a:pPr>
            <a:r>
              <a:rPr lang="en-US" b="true" sz="2555" spc="-4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CAMBIOS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760799" y="8827936"/>
            <a:ext cx="4319326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De 4 marchas a través de display.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405943" y="8471283"/>
            <a:ext cx="1034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464245" y="1911408"/>
            <a:ext cx="3760165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sp>
        <p:nvSpPr>
          <p:cNvPr name="TextBox 52" id="52"/>
          <p:cNvSpPr txBox="true"/>
          <p:nvPr/>
        </p:nvSpPr>
        <p:spPr>
          <a:xfrm rot="0">
            <a:off x="1444290" y="1457096"/>
            <a:ext cx="4424906" cy="116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EBIKE SOHO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716354" y="4483197"/>
            <a:ext cx="2922910" cy="291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4"/>
              </a:lnSpc>
            </a:pPr>
            <a:r>
              <a:rPr lang="en-US" sz="166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10.000 mAh / 36V </a:t>
            </a:r>
            <a:r>
              <a:rPr lang="en-US" sz="1660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EXTRAÍBLE</a:t>
            </a:r>
          </a:p>
        </p:txBody>
      </p:sp>
      <p:sp>
        <p:nvSpPr>
          <p:cNvPr name="AutoShape 54" id="54"/>
          <p:cNvSpPr/>
          <p:nvPr/>
        </p:nvSpPr>
        <p:spPr>
          <a:xfrm flipH="true" flipV="true">
            <a:off x="8215107" y="3418507"/>
            <a:ext cx="807294" cy="946826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55" id="55"/>
          <p:cNvGrpSpPr/>
          <p:nvPr/>
        </p:nvGrpSpPr>
        <p:grpSpPr>
          <a:xfrm rot="0">
            <a:off x="9000714" y="4350572"/>
            <a:ext cx="123512" cy="123512"/>
            <a:chOff x="0" y="0"/>
            <a:chExt cx="812800" cy="8128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58" id="58"/>
          <p:cNvGrpSpPr/>
          <p:nvPr/>
        </p:nvGrpSpPr>
        <p:grpSpPr>
          <a:xfrm rot="0">
            <a:off x="14552451" y="8418682"/>
            <a:ext cx="5273634" cy="956218"/>
            <a:chOff x="0" y="0"/>
            <a:chExt cx="1295027" cy="234815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1" id="61"/>
          <p:cNvGrpSpPr/>
          <p:nvPr/>
        </p:nvGrpSpPr>
        <p:grpSpPr>
          <a:xfrm rot="0">
            <a:off x="14692516" y="8426357"/>
            <a:ext cx="5273634" cy="956218"/>
            <a:chOff x="0" y="0"/>
            <a:chExt cx="1295027" cy="234815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63" id="63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64" id="64"/>
          <p:cNvSpPr txBox="true"/>
          <p:nvPr/>
        </p:nvSpPr>
        <p:spPr>
          <a:xfrm rot="0">
            <a:off x="14774042" y="8787845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¡NOVEDAD!</a:t>
            </a:r>
          </a:p>
        </p:txBody>
      </p:sp>
      <p:grpSp>
        <p:nvGrpSpPr>
          <p:cNvPr name="Group 65" id="65"/>
          <p:cNvGrpSpPr/>
          <p:nvPr/>
        </p:nvGrpSpPr>
        <p:grpSpPr>
          <a:xfrm rot="0">
            <a:off x="15751027" y="489871"/>
            <a:ext cx="1896066" cy="1649925"/>
            <a:chOff x="0" y="0"/>
            <a:chExt cx="465610" cy="405166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465610" cy="405166"/>
            </a:xfrm>
            <a:custGeom>
              <a:avLst/>
              <a:gdLst/>
              <a:ahLst/>
              <a:cxnLst/>
              <a:rect r="r" b="b" t="t" l="l"/>
              <a:pathLst>
                <a:path h="405166" w="465610">
                  <a:moveTo>
                    <a:pt x="202583" y="0"/>
                  </a:moveTo>
                  <a:lnTo>
                    <a:pt x="263027" y="0"/>
                  </a:lnTo>
                  <a:cubicBezTo>
                    <a:pt x="374910" y="0"/>
                    <a:pt x="465610" y="90699"/>
                    <a:pt x="465610" y="202583"/>
                  </a:cubicBezTo>
                  <a:lnTo>
                    <a:pt x="465610" y="202583"/>
                  </a:lnTo>
                  <a:cubicBezTo>
                    <a:pt x="465610" y="314466"/>
                    <a:pt x="374910" y="405166"/>
                    <a:pt x="263027" y="405166"/>
                  </a:cubicBezTo>
                  <a:lnTo>
                    <a:pt x="202583" y="405166"/>
                  </a:lnTo>
                  <a:cubicBezTo>
                    <a:pt x="90699" y="405166"/>
                    <a:pt x="0" y="314466"/>
                    <a:pt x="0" y="202583"/>
                  </a:cubicBezTo>
                  <a:lnTo>
                    <a:pt x="0" y="202583"/>
                  </a:lnTo>
                  <a:cubicBezTo>
                    <a:pt x="0" y="90699"/>
                    <a:pt x="90699" y="0"/>
                    <a:pt x="202583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67" id="67"/>
            <p:cNvSpPr txBox="true"/>
            <p:nvPr/>
          </p:nvSpPr>
          <p:spPr>
            <a:xfrm>
              <a:off x="0" y="-38100"/>
              <a:ext cx="465610" cy="4432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68" id="68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14318311" y="1487190"/>
            <a:ext cx="4618960" cy="492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4"/>
              </a:lnSpc>
            </a:pPr>
            <a:r>
              <a:rPr lang="en-US" sz="5022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990€</a:t>
            </a:r>
          </a:p>
        </p:txBody>
      </p:sp>
      <p:sp>
        <p:nvSpPr>
          <p:cNvPr name="AutoShape 70" id="70"/>
          <p:cNvSpPr/>
          <p:nvPr/>
        </p:nvSpPr>
        <p:spPr>
          <a:xfrm flipV="true">
            <a:off x="12861316" y="4161401"/>
            <a:ext cx="817197" cy="72905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71" id="71"/>
          <p:cNvGrpSpPr/>
          <p:nvPr/>
        </p:nvGrpSpPr>
        <p:grpSpPr>
          <a:xfrm rot="0">
            <a:off x="12799560" y="4157747"/>
            <a:ext cx="123512" cy="123512"/>
            <a:chOff x="0" y="0"/>
            <a:chExt cx="812800" cy="812800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3" id="7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74" id="74"/>
          <p:cNvSpPr/>
          <p:nvPr/>
        </p:nvSpPr>
        <p:spPr>
          <a:xfrm flipV="true">
            <a:off x="7442448" y="6699349"/>
            <a:ext cx="0" cy="1267123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75" id="75"/>
          <p:cNvGrpSpPr/>
          <p:nvPr/>
        </p:nvGrpSpPr>
        <p:grpSpPr>
          <a:xfrm rot="0">
            <a:off x="7380692" y="6637593"/>
            <a:ext cx="123512" cy="123512"/>
            <a:chOff x="0" y="0"/>
            <a:chExt cx="812800" cy="812800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7" id="7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78" id="78"/>
          <p:cNvSpPr/>
          <p:nvPr/>
        </p:nvSpPr>
        <p:spPr>
          <a:xfrm>
            <a:off x="7433042" y="7939679"/>
            <a:ext cx="1015200" cy="758267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TextBox 79" id="79"/>
          <p:cNvSpPr txBox="true"/>
          <p:nvPr/>
        </p:nvSpPr>
        <p:spPr>
          <a:xfrm rot="0">
            <a:off x="8448242" y="8591015"/>
            <a:ext cx="2414287" cy="217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1"/>
              </a:lnSpc>
            </a:pPr>
            <a:r>
              <a:rPr lang="en-US" sz="201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Neumáticos de </a:t>
            </a:r>
            <a:r>
              <a:rPr lang="en-US" b="true" sz="2017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16</a:t>
            </a:r>
            <a:r>
              <a:rPr lang="en-US" sz="201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"</a:t>
            </a:r>
          </a:p>
        </p:txBody>
      </p:sp>
      <p:grpSp>
        <p:nvGrpSpPr>
          <p:cNvPr name="Group 80" id="80"/>
          <p:cNvGrpSpPr>
            <a:grpSpLocks noChangeAspect="true"/>
          </p:cNvGrpSpPr>
          <p:nvPr/>
        </p:nvGrpSpPr>
        <p:grpSpPr>
          <a:xfrm rot="0">
            <a:off x="6513887" y="1548186"/>
            <a:ext cx="2249095" cy="2249086"/>
            <a:chOff x="0" y="0"/>
            <a:chExt cx="6350000" cy="6349975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82" id="82"/>
          <p:cNvGrpSpPr>
            <a:grpSpLocks noChangeAspect="true"/>
          </p:cNvGrpSpPr>
          <p:nvPr/>
        </p:nvGrpSpPr>
        <p:grpSpPr>
          <a:xfrm rot="0">
            <a:off x="6591203" y="1625502"/>
            <a:ext cx="2094464" cy="2094455"/>
            <a:chOff x="0" y="0"/>
            <a:chExt cx="6350000" cy="6349975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84" id="84"/>
          <p:cNvGrpSpPr>
            <a:grpSpLocks noChangeAspect="true"/>
          </p:cNvGrpSpPr>
          <p:nvPr/>
        </p:nvGrpSpPr>
        <p:grpSpPr>
          <a:xfrm rot="0">
            <a:off x="6591203" y="1625502"/>
            <a:ext cx="2094464" cy="2094455"/>
            <a:chOff x="0" y="0"/>
            <a:chExt cx="6350000" cy="6349975"/>
          </a:xfrm>
        </p:grpSpPr>
        <p:sp>
          <p:nvSpPr>
            <p:cNvPr name="Freeform 85" id="8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01508" t="-107108" r="-183772" b="-114426"/>
              </a:stretch>
            </a:blipFill>
          </p:spPr>
        </p:sp>
      </p:grpSp>
      <p:sp>
        <p:nvSpPr>
          <p:cNvPr name="TextBox 86" id="86"/>
          <p:cNvSpPr txBox="true"/>
          <p:nvPr/>
        </p:nvSpPr>
        <p:spPr>
          <a:xfrm rot="0">
            <a:off x="6245425" y="1995760"/>
            <a:ext cx="2238268" cy="1184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73"/>
              </a:lnSpc>
            </a:pPr>
            <a:r>
              <a:rPr lang="en-US" sz="1021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name="AutoShape 87" id="87"/>
          <p:cNvSpPr/>
          <p:nvPr/>
        </p:nvSpPr>
        <p:spPr>
          <a:xfrm flipH="true" flipV="true">
            <a:off x="10862529" y="3493135"/>
            <a:ext cx="744689" cy="1716701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TextBox 88" id="88"/>
          <p:cNvSpPr txBox="true"/>
          <p:nvPr/>
        </p:nvSpPr>
        <p:spPr>
          <a:xfrm rot="0">
            <a:off x="9464237" y="2968324"/>
            <a:ext cx="2185687" cy="450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1"/>
              </a:lnSpc>
            </a:pPr>
            <a:r>
              <a:rPr lang="en-US" sz="201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Batería</a:t>
            </a:r>
          </a:p>
          <a:p>
            <a:pPr algn="ctr">
              <a:lnSpc>
                <a:spcPts val="2441"/>
              </a:lnSpc>
            </a:pPr>
            <a:r>
              <a:rPr lang="en-US" sz="201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extraíble</a:t>
            </a:r>
          </a:p>
        </p:txBody>
      </p:sp>
      <p:grpSp>
        <p:nvGrpSpPr>
          <p:cNvPr name="Group 89" id="89"/>
          <p:cNvGrpSpPr>
            <a:grpSpLocks noChangeAspect="true"/>
          </p:cNvGrpSpPr>
          <p:nvPr/>
        </p:nvGrpSpPr>
        <p:grpSpPr>
          <a:xfrm rot="0">
            <a:off x="15339399" y="4360688"/>
            <a:ext cx="1783194" cy="1783187"/>
            <a:chOff x="0" y="0"/>
            <a:chExt cx="6350000" cy="6349975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91" id="91"/>
          <p:cNvGrpSpPr>
            <a:grpSpLocks noChangeAspect="true"/>
          </p:cNvGrpSpPr>
          <p:nvPr/>
        </p:nvGrpSpPr>
        <p:grpSpPr>
          <a:xfrm rot="0">
            <a:off x="15400699" y="4421987"/>
            <a:ext cx="1660594" cy="1660588"/>
            <a:chOff x="0" y="0"/>
            <a:chExt cx="6350000" cy="6349975"/>
          </a:xfrm>
        </p:grpSpPr>
        <p:sp>
          <p:nvSpPr>
            <p:cNvPr name="Freeform 92" id="9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93" id="93"/>
          <p:cNvGrpSpPr>
            <a:grpSpLocks noChangeAspect="true"/>
          </p:cNvGrpSpPr>
          <p:nvPr/>
        </p:nvGrpSpPr>
        <p:grpSpPr>
          <a:xfrm rot="0">
            <a:off x="15400699" y="4421987"/>
            <a:ext cx="1660594" cy="1660588"/>
            <a:chOff x="0" y="0"/>
            <a:chExt cx="6350000" cy="6349975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43806" t="-325068" r="-54683" b="-74672"/>
              </a:stretch>
            </a:blipFill>
          </p:spPr>
        </p:sp>
      </p:grpSp>
      <p:sp>
        <p:nvSpPr>
          <p:cNvPr name="AutoShape 95" id="95"/>
          <p:cNvSpPr/>
          <p:nvPr/>
        </p:nvSpPr>
        <p:spPr>
          <a:xfrm flipV="true">
            <a:off x="14318311" y="5514240"/>
            <a:ext cx="1429687" cy="979413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96" id="96"/>
          <p:cNvGrpSpPr/>
          <p:nvPr/>
        </p:nvGrpSpPr>
        <p:grpSpPr>
          <a:xfrm rot="0">
            <a:off x="14256555" y="6406593"/>
            <a:ext cx="123512" cy="123512"/>
            <a:chOff x="0" y="0"/>
            <a:chExt cx="812800" cy="812800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8" id="9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99" id="99"/>
          <p:cNvSpPr txBox="true"/>
          <p:nvPr/>
        </p:nvSpPr>
        <p:spPr>
          <a:xfrm rot="0">
            <a:off x="15558153" y="2445928"/>
            <a:ext cx="1986632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SG27-5591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8435089041002</a:t>
            </a:r>
          </a:p>
        </p:txBody>
      </p:sp>
      <p:grpSp>
        <p:nvGrpSpPr>
          <p:cNvPr name="Group 100" id="100"/>
          <p:cNvGrpSpPr/>
          <p:nvPr/>
        </p:nvGrpSpPr>
        <p:grpSpPr>
          <a:xfrm rot="0">
            <a:off x="12451845" y="5094741"/>
            <a:ext cx="123512" cy="123512"/>
            <a:chOff x="0" y="0"/>
            <a:chExt cx="812800" cy="812800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2" id="10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103" id="103"/>
          <p:cNvSpPr/>
          <p:nvPr/>
        </p:nvSpPr>
        <p:spPr>
          <a:xfrm flipH="true">
            <a:off x="12513601" y="5166296"/>
            <a:ext cx="873" cy="2414981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TextBox 104" id="104"/>
          <p:cNvSpPr txBox="true"/>
          <p:nvPr/>
        </p:nvSpPr>
        <p:spPr>
          <a:xfrm rot="0">
            <a:off x="11210614" y="7900769"/>
            <a:ext cx="2414287" cy="431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1"/>
              </a:lnSpc>
            </a:pPr>
            <a:r>
              <a:rPr lang="en-US" sz="201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Suspensión</a:t>
            </a:r>
          </a:p>
          <a:p>
            <a:pPr algn="ctr">
              <a:lnSpc>
                <a:spcPts val="2138"/>
              </a:lnSpc>
            </a:pPr>
            <a:r>
              <a:rPr lang="en-US" sz="201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trasera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57697" y="433129"/>
            <a:ext cx="10070094" cy="8404333"/>
          </a:xfrm>
          <a:custGeom>
            <a:avLst/>
            <a:gdLst/>
            <a:ahLst/>
            <a:cxnLst/>
            <a:rect r="r" b="b" t="t" l="l"/>
            <a:pathLst>
              <a:path h="8404333" w="10070094">
                <a:moveTo>
                  <a:pt x="0" y="0"/>
                </a:moveTo>
                <a:lnTo>
                  <a:pt x="10070094" y="0"/>
                </a:lnTo>
                <a:lnTo>
                  <a:pt x="10070094" y="8404332"/>
                </a:lnTo>
                <a:lnTo>
                  <a:pt x="0" y="840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34501" y="2328231"/>
            <a:ext cx="3953611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1401887" y="817192"/>
            <a:ext cx="3760165" cy="1693796"/>
            <a:chOff x="0" y="0"/>
            <a:chExt cx="5013553" cy="2258395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23382" y="798142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1"/>
                </a:lnTo>
                <a:lnTo>
                  <a:pt x="0" y="4097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323382" y="3131400"/>
            <a:ext cx="246287" cy="246287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323382" y="4124567"/>
            <a:ext cx="246287" cy="246287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23382" y="5129138"/>
            <a:ext cx="246287" cy="246287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23382" y="6384265"/>
            <a:ext cx="246287" cy="246287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323382" y="7458134"/>
            <a:ext cx="246287" cy="246287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334501" y="8472499"/>
            <a:ext cx="246287" cy="246287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27" id="27"/>
          <p:cNvSpPr/>
          <p:nvPr/>
        </p:nvSpPr>
        <p:spPr>
          <a:xfrm>
            <a:off x="1379328" y="2669985"/>
            <a:ext cx="4050616" cy="22567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8" id="28"/>
          <p:cNvSpPr txBox="true"/>
          <p:nvPr/>
        </p:nvSpPr>
        <p:spPr>
          <a:xfrm rot="0">
            <a:off x="1716354" y="2995697"/>
            <a:ext cx="3035432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MOTOR ELÉCTRICO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725826" y="3493135"/>
            <a:ext cx="1261690" cy="286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250W, 36V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710306" y="3988902"/>
            <a:ext cx="2709542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BATERÍA DE LITIO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681836" y="4993473"/>
            <a:ext cx="3471936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FRENADA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716354" y="5442896"/>
            <a:ext cx="3562233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delantera y trasera +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695079" y="6337123"/>
            <a:ext cx="4796426" cy="385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9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ILUMINACIÓN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725826" y="6808812"/>
            <a:ext cx="4740284" cy="33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Luz delantera, + catadióptrico trasero.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16001" y="3130184"/>
            <a:ext cx="6104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400179" y="4123351"/>
            <a:ext cx="92691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97432" y="5127922"/>
            <a:ext cx="9818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385740" y="6369293"/>
            <a:ext cx="109878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716354" y="7357760"/>
            <a:ext cx="4749756" cy="45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SILLÍN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710313" y="7816718"/>
            <a:ext cx="4755798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 suspensión. Gran comodidad.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393774" y="7456917"/>
            <a:ext cx="1055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716354" y="8591201"/>
            <a:ext cx="3392388" cy="24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7"/>
              </a:lnSpc>
            </a:pPr>
            <a:r>
              <a:rPr lang="en-US" b="true" sz="2555" spc="-4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CAMBIOS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760799" y="8827936"/>
            <a:ext cx="4796898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De marchas </a:t>
            </a:r>
            <a:r>
              <a:rPr lang="en-US" sz="1919" i="true" b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SHIMANO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 7 velocidades.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405943" y="8471283"/>
            <a:ext cx="1034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464245" y="1911408"/>
            <a:ext cx="3760165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sp>
        <p:nvSpPr>
          <p:cNvPr name="TextBox 46" id="46"/>
          <p:cNvSpPr txBox="true"/>
          <p:nvPr/>
        </p:nvSpPr>
        <p:spPr>
          <a:xfrm rot="0">
            <a:off x="1444290" y="1457096"/>
            <a:ext cx="6136118" cy="116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EBIKE NIMBUS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716354" y="4448240"/>
            <a:ext cx="3090044" cy="291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4"/>
              </a:lnSpc>
            </a:pPr>
            <a:r>
              <a:rPr lang="en-US" sz="166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10.000 mAh / 36V - </a:t>
            </a:r>
            <a:r>
              <a:rPr lang="en-US" b="true" sz="166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EXTRAÍBLE</a:t>
            </a:r>
          </a:p>
        </p:txBody>
      </p:sp>
      <p:grpSp>
        <p:nvGrpSpPr>
          <p:cNvPr name="Group 48" id="48"/>
          <p:cNvGrpSpPr/>
          <p:nvPr/>
        </p:nvGrpSpPr>
        <p:grpSpPr>
          <a:xfrm rot="0">
            <a:off x="14552451" y="8418682"/>
            <a:ext cx="5273634" cy="956218"/>
            <a:chOff x="0" y="0"/>
            <a:chExt cx="1295027" cy="234815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50" id="50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14692516" y="8426357"/>
            <a:ext cx="5273634" cy="956218"/>
            <a:chOff x="0" y="0"/>
            <a:chExt cx="1295027" cy="234815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54" id="54"/>
          <p:cNvSpPr txBox="true"/>
          <p:nvPr/>
        </p:nvSpPr>
        <p:spPr>
          <a:xfrm rot="0">
            <a:off x="14774042" y="8787845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¡NOVEDAD!</a:t>
            </a:r>
          </a:p>
        </p:txBody>
      </p:sp>
      <p:grpSp>
        <p:nvGrpSpPr>
          <p:cNvPr name="Group 55" id="55"/>
          <p:cNvGrpSpPr/>
          <p:nvPr/>
        </p:nvGrpSpPr>
        <p:grpSpPr>
          <a:xfrm rot="0">
            <a:off x="15751027" y="489871"/>
            <a:ext cx="1896066" cy="1649925"/>
            <a:chOff x="0" y="0"/>
            <a:chExt cx="465610" cy="405166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465610" cy="405166"/>
            </a:xfrm>
            <a:custGeom>
              <a:avLst/>
              <a:gdLst/>
              <a:ahLst/>
              <a:cxnLst/>
              <a:rect r="r" b="b" t="t" l="l"/>
              <a:pathLst>
                <a:path h="405166" w="465610">
                  <a:moveTo>
                    <a:pt x="202583" y="0"/>
                  </a:moveTo>
                  <a:lnTo>
                    <a:pt x="263027" y="0"/>
                  </a:lnTo>
                  <a:cubicBezTo>
                    <a:pt x="374910" y="0"/>
                    <a:pt x="465610" y="90699"/>
                    <a:pt x="465610" y="202583"/>
                  </a:cubicBezTo>
                  <a:lnTo>
                    <a:pt x="465610" y="202583"/>
                  </a:lnTo>
                  <a:cubicBezTo>
                    <a:pt x="465610" y="314466"/>
                    <a:pt x="374910" y="405166"/>
                    <a:pt x="263027" y="405166"/>
                  </a:cubicBezTo>
                  <a:lnTo>
                    <a:pt x="202583" y="405166"/>
                  </a:lnTo>
                  <a:cubicBezTo>
                    <a:pt x="90699" y="405166"/>
                    <a:pt x="0" y="314466"/>
                    <a:pt x="0" y="202583"/>
                  </a:cubicBezTo>
                  <a:lnTo>
                    <a:pt x="0" y="202583"/>
                  </a:lnTo>
                  <a:cubicBezTo>
                    <a:pt x="0" y="90699"/>
                    <a:pt x="90699" y="0"/>
                    <a:pt x="202583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0" y="-38100"/>
              <a:ext cx="465610" cy="4432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58" id="58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4318311" y="1487190"/>
            <a:ext cx="4618960" cy="492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4"/>
              </a:lnSpc>
            </a:pPr>
            <a:r>
              <a:rPr lang="en-US" sz="5022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1100€</a:t>
            </a:r>
          </a:p>
        </p:txBody>
      </p:sp>
      <p:sp>
        <p:nvSpPr>
          <p:cNvPr name="AutoShape 60" id="60"/>
          <p:cNvSpPr/>
          <p:nvPr/>
        </p:nvSpPr>
        <p:spPr>
          <a:xfrm flipH="true" flipV="true">
            <a:off x="10867966" y="3071897"/>
            <a:ext cx="593893" cy="1134234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61" id="61"/>
          <p:cNvGrpSpPr/>
          <p:nvPr/>
        </p:nvGrpSpPr>
        <p:grpSpPr>
          <a:xfrm rot="0">
            <a:off x="11428755" y="4199097"/>
            <a:ext cx="123512" cy="123512"/>
            <a:chOff x="0" y="0"/>
            <a:chExt cx="812800" cy="81280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3" id="6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64" id="64"/>
          <p:cNvSpPr txBox="true"/>
          <p:nvPr/>
        </p:nvSpPr>
        <p:spPr>
          <a:xfrm rot="0">
            <a:off x="9775122" y="2279018"/>
            <a:ext cx="2185687" cy="473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1"/>
              </a:lnSpc>
            </a:pPr>
            <a:r>
              <a:rPr lang="en-US" sz="201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Estructura </a:t>
            </a:r>
          </a:p>
          <a:p>
            <a:pPr algn="ctr">
              <a:lnSpc>
                <a:spcPts val="2824"/>
              </a:lnSpc>
            </a:pPr>
            <a:r>
              <a:rPr lang="en-US" sz="201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Plegable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6778252" y="3061384"/>
            <a:ext cx="2068094" cy="432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54"/>
              </a:lnSpc>
            </a:pPr>
            <a:r>
              <a:rPr lang="en-US" sz="201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LUZ DELANTERO</a:t>
            </a:r>
          </a:p>
        </p:txBody>
      </p:sp>
      <p:sp>
        <p:nvSpPr>
          <p:cNvPr name="AutoShape 66" id="66"/>
          <p:cNvSpPr/>
          <p:nvPr/>
        </p:nvSpPr>
        <p:spPr>
          <a:xfrm flipH="true" flipV="true">
            <a:off x="8340440" y="3604255"/>
            <a:ext cx="486119" cy="725991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67" id="67"/>
          <p:cNvGrpSpPr/>
          <p:nvPr/>
        </p:nvGrpSpPr>
        <p:grpSpPr>
          <a:xfrm rot="0">
            <a:off x="8784590" y="4281739"/>
            <a:ext cx="123512" cy="123512"/>
            <a:chOff x="0" y="0"/>
            <a:chExt cx="812800" cy="812800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9" id="6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70" id="70"/>
          <p:cNvSpPr/>
          <p:nvPr/>
        </p:nvSpPr>
        <p:spPr>
          <a:xfrm flipV="true">
            <a:off x="7642164" y="7183157"/>
            <a:ext cx="0" cy="1267123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71" id="71"/>
          <p:cNvGrpSpPr/>
          <p:nvPr/>
        </p:nvGrpSpPr>
        <p:grpSpPr>
          <a:xfrm rot="0">
            <a:off x="7580408" y="7148210"/>
            <a:ext cx="123512" cy="123512"/>
            <a:chOff x="0" y="0"/>
            <a:chExt cx="812800" cy="812800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3" id="7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74" id="74"/>
          <p:cNvSpPr/>
          <p:nvPr/>
        </p:nvSpPr>
        <p:spPr>
          <a:xfrm>
            <a:off x="7637364" y="8428235"/>
            <a:ext cx="1024725" cy="290551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TextBox 75" id="75"/>
          <p:cNvSpPr txBox="true"/>
          <p:nvPr/>
        </p:nvSpPr>
        <p:spPr>
          <a:xfrm rot="0">
            <a:off x="8784590" y="8425765"/>
            <a:ext cx="2480962" cy="217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1"/>
              </a:lnSpc>
            </a:pPr>
            <a:r>
              <a:rPr lang="en-US" sz="201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Neumáticos de 20"</a:t>
            </a:r>
          </a:p>
        </p:txBody>
      </p:sp>
      <p:sp>
        <p:nvSpPr>
          <p:cNvPr name="AutoShape 76" id="76"/>
          <p:cNvSpPr/>
          <p:nvPr/>
        </p:nvSpPr>
        <p:spPr>
          <a:xfrm>
            <a:off x="13040382" y="4280820"/>
            <a:ext cx="845040" cy="919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TextBox 77" id="77"/>
          <p:cNvSpPr txBox="true"/>
          <p:nvPr/>
        </p:nvSpPr>
        <p:spPr>
          <a:xfrm rot="0">
            <a:off x="13599672" y="4100150"/>
            <a:ext cx="2185687" cy="448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1"/>
              </a:lnSpc>
            </a:pPr>
            <a:r>
              <a:rPr lang="en-US" sz="201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Batería</a:t>
            </a:r>
          </a:p>
          <a:p>
            <a:pPr algn="ctr">
              <a:lnSpc>
                <a:spcPts val="2461"/>
              </a:lnSpc>
            </a:pPr>
            <a:r>
              <a:rPr lang="en-US" sz="201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Extraíble</a:t>
            </a:r>
          </a:p>
        </p:txBody>
      </p:sp>
      <p:grpSp>
        <p:nvGrpSpPr>
          <p:cNvPr name="Group 78" id="78"/>
          <p:cNvGrpSpPr/>
          <p:nvPr/>
        </p:nvGrpSpPr>
        <p:grpSpPr>
          <a:xfrm rot="0">
            <a:off x="13021332" y="4219983"/>
            <a:ext cx="123512" cy="123512"/>
            <a:chOff x="0" y="0"/>
            <a:chExt cx="812800" cy="812800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0" id="8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81" id="81"/>
          <p:cNvGrpSpPr>
            <a:grpSpLocks noChangeAspect="true"/>
          </p:cNvGrpSpPr>
          <p:nvPr/>
        </p:nvGrpSpPr>
        <p:grpSpPr>
          <a:xfrm rot="0">
            <a:off x="11846436" y="567937"/>
            <a:ext cx="1689902" cy="1689895"/>
            <a:chOff x="0" y="0"/>
            <a:chExt cx="6350000" cy="6349975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83" id="83"/>
          <p:cNvGrpSpPr>
            <a:grpSpLocks noChangeAspect="true"/>
          </p:cNvGrpSpPr>
          <p:nvPr/>
        </p:nvGrpSpPr>
        <p:grpSpPr>
          <a:xfrm rot="0">
            <a:off x="11904528" y="626030"/>
            <a:ext cx="1573717" cy="1573710"/>
            <a:chOff x="0" y="0"/>
            <a:chExt cx="6350000" cy="6349975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85" id="85"/>
          <p:cNvGrpSpPr>
            <a:grpSpLocks noChangeAspect="true"/>
          </p:cNvGrpSpPr>
          <p:nvPr/>
        </p:nvGrpSpPr>
        <p:grpSpPr>
          <a:xfrm rot="0">
            <a:off x="11904528" y="626030"/>
            <a:ext cx="1573717" cy="1573710"/>
            <a:chOff x="0" y="0"/>
            <a:chExt cx="6350000" cy="6349975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72846" t="-77898" r="-171513" b="-359875"/>
              </a:stretch>
            </a:blipFill>
          </p:spPr>
        </p:sp>
      </p:grpSp>
      <p:grpSp>
        <p:nvGrpSpPr>
          <p:cNvPr name="Group 87" id="87"/>
          <p:cNvGrpSpPr>
            <a:grpSpLocks noChangeAspect="true"/>
          </p:cNvGrpSpPr>
          <p:nvPr/>
        </p:nvGrpSpPr>
        <p:grpSpPr>
          <a:xfrm rot="0">
            <a:off x="15562527" y="4405251"/>
            <a:ext cx="1931880" cy="1931872"/>
            <a:chOff x="0" y="0"/>
            <a:chExt cx="6350000" cy="6349975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name="AutoShape 89" id="89"/>
          <p:cNvSpPr/>
          <p:nvPr/>
        </p:nvSpPr>
        <p:spPr>
          <a:xfrm flipH="true">
            <a:off x="14692516" y="5356041"/>
            <a:ext cx="1409071" cy="914671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90" id="90"/>
          <p:cNvGrpSpPr>
            <a:grpSpLocks noChangeAspect="true"/>
          </p:cNvGrpSpPr>
          <p:nvPr/>
        </p:nvGrpSpPr>
        <p:grpSpPr>
          <a:xfrm rot="0">
            <a:off x="15628938" y="4471662"/>
            <a:ext cx="1799058" cy="1799051"/>
            <a:chOff x="0" y="0"/>
            <a:chExt cx="6350000" cy="6349975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92" id="92"/>
          <p:cNvGrpSpPr>
            <a:grpSpLocks noChangeAspect="true"/>
          </p:cNvGrpSpPr>
          <p:nvPr/>
        </p:nvGrpSpPr>
        <p:grpSpPr>
          <a:xfrm rot="0">
            <a:off x="15628938" y="4471662"/>
            <a:ext cx="1799058" cy="1799051"/>
            <a:chOff x="0" y="0"/>
            <a:chExt cx="6350000" cy="6349975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95772" t="-265147" r="-55089" b="-94594"/>
              </a:stretch>
            </a:blipFill>
          </p:spPr>
        </p:sp>
      </p:grpSp>
      <p:grpSp>
        <p:nvGrpSpPr>
          <p:cNvPr name="Group 94" id="94"/>
          <p:cNvGrpSpPr/>
          <p:nvPr/>
        </p:nvGrpSpPr>
        <p:grpSpPr>
          <a:xfrm rot="0">
            <a:off x="14630760" y="6213611"/>
            <a:ext cx="123512" cy="123512"/>
            <a:chOff x="0" y="0"/>
            <a:chExt cx="812800" cy="812800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6" id="9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97" id="97"/>
          <p:cNvSpPr/>
          <p:nvPr/>
        </p:nvSpPr>
        <p:spPr>
          <a:xfrm flipH="false" flipV="false" rot="0">
            <a:off x="9889496" y="8590499"/>
            <a:ext cx="1956940" cy="493924"/>
          </a:xfrm>
          <a:custGeom>
            <a:avLst/>
            <a:gdLst/>
            <a:ahLst/>
            <a:cxnLst/>
            <a:rect r="r" b="b" t="t" l="l"/>
            <a:pathLst>
              <a:path h="493924" w="1956940">
                <a:moveTo>
                  <a:pt x="0" y="0"/>
                </a:moveTo>
                <a:lnTo>
                  <a:pt x="1956940" y="0"/>
                </a:lnTo>
                <a:lnTo>
                  <a:pt x="1956940" y="493925"/>
                </a:lnTo>
                <a:lnTo>
                  <a:pt x="0" y="493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52757" r="0" b="-143444"/>
            </a:stretch>
          </a:blipFill>
        </p:spPr>
      </p:sp>
      <p:sp>
        <p:nvSpPr>
          <p:cNvPr name="TextBox 98" id="98"/>
          <p:cNvSpPr txBox="true"/>
          <p:nvPr/>
        </p:nvSpPr>
        <p:spPr>
          <a:xfrm rot="0">
            <a:off x="8849560" y="8637754"/>
            <a:ext cx="1039937" cy="342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</a:t>
            </a:r>
            <a:r>
              <a:rPr lang="en-US" sz="18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archas</a:t>
            </a:r>
          </a:p>
        </p:txBody>
      </p:sp>
      <p:sp>
        <p:nvSpPr>
          <p:cNvPr name="AutoShape 99" id="99"/>
          <p:cNvSpPr/>
          <p:nvPr/>
        </p:nvSpPr>
        <p:spPr>
          <a:xfrm flipV="true">
            <a:off x="11968014" y="6319838"/>
            <a:ext cx="2749864" cy="2323056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TextBox 100" id="100"/>
          <p:cNvSpPr txBox="true"/>
          <p:nvPr/>
        </p:nvSpPr>
        <p:spPr>
          <a:xfrm rot="0">
            <a:off x="15487311" y="2445928"/>
            <a:ext cx="2057474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SG27-5581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8435089040999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13320674" y="939419"/>
            <a:ext cx="2185687" cy="458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1"/>
              </a:lnSpc>
            </a:pPr>
            <a:r>
              <a:rPr lang="en-US" sz="201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Sillín con</a:t>
            </a:r>
          </a:p>
          <a:p>
            <a:pPr algn="ctr">
              <a:lnSpc>
                <a:spcPts val="2602"/>
              </a:lnSpc>
            </a:pPr>
            <a:r>
              <a:rPr lang="en-US" sz="201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Suspensión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552451" y="8418682"/>
            <a:ext cx="5273634" cy="956218"/>
            <a:chOff x="0" y="0"/>
            <a:chExt cx="1295027" cy="23481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692516" y="8426357"/>
            <a:ext cx="5273634" cy="956218"/>
            <a:chOff x="0" y="0"/>
            <a:chExt cx="1295027" cy="23481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5751027" y="489871"/>
            <a:ext cx="1896066" cy="1649925"/>
            <a:chOff x="0" y="0"/>
            <a:chExt cx="465610" cy="40516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65610" cy="405166"/>
            </a:xfrm>
            <a:custGeom>
              <a:avLst/>
              <a:gdLst/>
              <a:ahLst/>
              <a:cxnLst/>
              <a:rect r="r" b="b" t="t" l="l"/>
              <a:pathLst>
                <a:path h="405166" w="465610">
                  <a:moveTo>
                    <a:pt x="202583" y="0"/>
                  </a:moveTo>
                  <a:lnTo>
                    <a:pt x="263027" y="0"/>
                  </a:lnTo>
                  <a:cubicBezTo>
                    <a:pt x="374910" y="0"/>
                    <a:pt x="465610" y="90699"/>
                    <a:pt x="465610" y="202583"/>
                  </a:cubicBezTo>
                  <a:lnTo>
                    <a:pt x="465610" y="202583"/>
                  </a:lnTo>
                  <a:cubicBezTo>
                    <a:pt x="465610" y="314466"/>
                    <a:pt x="374910" y="405166"/>
                    <a:pt x="263027" y="405166"/>
                  </a:cubicBezTo>
                  <a:lnTo>
                    <a:pt x="202583" y="405166"/>
                  </a:lnTo>
                  <a:cubicBezTo>
                    <a:pt x="90699" y="405166"/>
                    <a:pt x="0" y="314466"/>
                    <a:pt x="0" y="202583"/>
                  </a:cubicBezTo>
                  <a:lnTo>
                    <a:pt x="0" y="202583"/>
                  </a:lnTo>
                  <a:cubicBezTo>
                    <a:pt x="0" y="90699"/>
                    <a:pt x="90699" y="0"/>
                    <a:pt x="202583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465610" cy="4432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215627" y="2844923"/>
            <a:ext cx="3953611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1283013" y="1333884"/>
            <a:ext cx="3760165" cy="1693796"/>
            <a:chOff x="0" y="0"/>
            <a:chExt cx="5013553" cy="2258395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204508" y="1314834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1"/>
                </a:lnTo>
                <a:lnTo>
                  <a:pt x="0" y="40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204508" y="3648092"/>
            <a:ext cx="246287" cy="246287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204508" y="4641258"/>
            <a:ext cx="246287" cy="246287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204508" y="5645829"/>
            <a:ext cx="246287" cy="246287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204508" y="6944663"/>
            <a:ext cx="246287" cy="246287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215627" y="7959029"/>
            <a:ext cx="246287" cy="246287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32" id="32"/>
          <p:cNvSpPr/>
          <p:nvPr/>
        </p:nvSpPr>
        <p:spPr>
          <a:xfrm>
            <a:off x="1260455" y="3186677"/>
            <a:ext cx="4050616" cy="22567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3" id="33"/>
          <p:cNvSpPr/>
          <p:nvPr/>
        </p:nvSpPr>
        <p:spPr>
          <a:xfrm flipH="false" flipV="false" rot="0">
            <a:off x="6600339" y="277644"/>
            <a:ext cx="10456989" cy="8727229"/>
          </a:xfrm>
          <a:custGeom>
            <a:avLst/>
            <a:gdLst/>
            <a:ahLst/>
            <a:cxnLst/>
            <a:rect r="r" b="b" t="t" l="l"/>
            <a:pathLst>
              <a:path h="8727229" w="10456989">
                <a:moveTo>
                  <a:pt x="0" y="0"/>
                </a:moveTo>
                <a:lnTo>
                  <a:pt x="10456990" y="0"/>
                </a:lnTo>
                <a:lnTo>
                  <a:pt x="10456990" y="8727229"/>
                </a:lnTo>
                <a:lnTo>
                  <a:pt x="0" y="8727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34" id="34"/>
          <p:cNvSpPr/>
          <p:nvPr/>
        </p:nvSpPr>
        <p:spPr>
          <a:xfrm>
            <a:off x="7637364" y="8428235"/>
            <a:ext cx="1024725" cy="290551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AutoShape 35" id="35"/>
          <p:cNvSpPr/>
          <p:nvPr/>
        </p:nvSpPr>
        <p:spPr>
          <a:xfrm flipH="true" flipV="true">
            <a:off x="7461534" y="7111868"/>
            <a:ext cx="198627" cy="1319622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36" id="36"/>
          <p:cNvGrpSpPr/>
          <p:nvPr/>
        </p:nvGrpSpPr>
        <p:grpSpPr>
          <a:xfrm rot="0">
            <a:off x="7399778" y="7050112"/>
            <a:ext cx="123512" cy="123512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8947430" y="8870213"/>
            <a:ext cx="1515170" cy="261998"/>
          </a:xfrm>
          <a:custGeom>
            <a:avLst/>
            <a:gdLst/>
            <a:ahLst/>
            <a:cxnLst/>
            <a:rect r="r" b="b" t="t" l="l"/>
            <a:pathLst>
              <a:path h="261998" w="1515170">
                <a:moveTo>
                  <a:pt x="0" y="0"/>
                </a:moveTo>
                <a:lnTo>
                  <a:pt x="1515171" y="0"/>
                </a:lnTo>
                <a:lnTo>
                  <a:pt x="1515171" y="261998"/>
                </a:lnTo>
                <a:lnTo>
                  <a:pt x="0" y="2619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AutoShape 40" id="40"/>
          <p:cNvSpPr/>
          <p:nvPr/>
        </p:nvSpPr>
        <p:spPr>
          <a:xfrm flipV="true">
            <a:off x="11551184" y="2136687"/>
            <a:ext cx="0" cy="2636676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41" id="41"/>
          <p:cNvGrpSpPr/>
          <p:nvPr/>
        </p:nvGrpSpPr>
        <p:grpSpPr>
          <a:xfrm rot="0">
            <a:off x="11489428" y="4668617"/>
            <a:ext cx="123512" cy="123512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9096375" y="4730373"/>
            <a:ext cx="123512" cy="123512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47" id="47"/>
          <p:cNvSpPr/>
          <p:nvPr/>
        </p:nvSpPr>
        <p:spPr>
          <a:xfrm flipH="true" flipV="true">
            <a:off x="8335978" y="3027680"/>
            <a:ext cx="833627" cy="1742139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Freeform 48" id="48"/>
          <p:cNvSpPr/>
          <p:nvPr/>
        </p:nvSpPr>
        <p:spPr>
          <a:xfrm flipH="false" flipV="false" rot="0">
            <a:off x="6994449" y="2564287"/>
            <a:ext cx="1561225" cy="196953"/>
          </a:xfrm>
          <a:custGeom>
            <a:avLst/>
            <a:gdLst/>
            <a:ahLst/>
            <a:cxnLst/>
            <a:rect r="r" b="b" t="t" l="l"/>
            <a:pathLst>
              <a:path h="196953" w="1561225">
                <a:moveTo>
                  <a:pt x="0" y="0"/>
                </a:moveTo>
                <a:lnTo>
                  <a:pt x="1561225" y="0"/>
                </a:lnTo>
                <a:lnTo>
                  <a:pt x="1561225" y="196953"/>
                </a:lnTo>
                <a:lnTo>
                  <a:pt x="0" y="1969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1967"/>
            </a:stretch>
          </a:blipFill>
        </p:spPr>
      </p:sp>
      <p:sp>
        <p:nvSpPr>
          <p:cNvPr name="TextBox 49" id="49"/>
          <p:cNvSpPr txBox="true"/>
          <p:nvPr/>
        </p:nvSpPr>
        <p:spPr>
          <a:xfrm rot="0">
            <a:off x="14774042" y="8787845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¡NOVEDAD!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4318311" y="1487190"/>
            <a:ext cx="4618960" cy="492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4"/>
              </a:lnSpc>
            </a:pPr>
            <a:r>
              <a:rPr lang="en-US" sz="5022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1390€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597480" y="3512389"/>
            <a:ext cx="3035432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MOTOR ELÉCTRICO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605241" y="4009827"/>
            <a:ext cx="1265113" cy="286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350W, 36V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591432" y="4505594"/>
            <a:ext cx="2709542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BATERÍA DE LITIO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562963" y="5510165"/>
            <a:ext cx="3471936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FRENADA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597480" y="5959588"/>
            <a:ext cx="3562233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delantera y trasera +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297128" y="3646875"/>
            <a:ext cx="6104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281306" y="4640042"/>
            <a:ext cx="92691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278558" y="5644613"/>
            <a:ext cx="9818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597480" y="6844290"/>
            <a:ext cx="4749756" cy="45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SUSPENSIÓN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591439" y="7303247"/>
            <a:ext cx="5008900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Horquilla delantera, gran amortiguación.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274900" y="6943447"/>
            <a:ext cx="1055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597480" y="8077730"/>
            <a:ext cx="3392388" cy="24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7"/>
              </a:lnSpc>
            </a:pPr>
            <a:r>
              <a:rPr lang="en-US" b="true" sz="2555" spc="-4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CAMBIOS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641925" y="8314466"/>
            <a:ext cx="4825064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De marchas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SHIMANO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 7 velocidades.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287069" y="7957813"/>
            <a:ext cx="1034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345372" y="2428099"/>
            <a:ext cx="3760165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sp>
        <p:nvSpPr>
          <p:cNvPr name="TextBox 67" id="67"/>
          <p:cNvSpPr txBox="true"/>
          <p:nvPr/>
        </p:nvSpPr>
        <p:spPr>
          <a:xfrm rot="0">
            <a:off x="1325416" y="1973787"/>
            <a:ext cx="6136118" cy="116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EBIKE SENDA 2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597480" y="4964932"/>
            <a:ext cx="4296891" cy="291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4"/>
              </a:lnSpc>
            </a:pPr>
            <a:r>
              <a:rPr lang="en-US" sz="166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10.000 mAh / 36V - </a:t>
            </a:r>
            <a:r>
              <a:rPr lang="en-US" b="true" sz="166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EXTRAÍBLE CON LLAVE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8801935" y="8653084"/>
            <a:ext cx="2773062" cy="217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1"/>
              </a:lnSpc>
            </a:pPr>
            <a:r>
              <a:rPr lang="en-US" sz="201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Neumáticos de 27,5"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10513437" y="1484919"/>
            <a:ext cx="2185687" cy="473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11"/>
              </a:lnSpc>
            </a:pPr>
            <a:r>
              <a:rPr lang="en-US" sz="201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Batería </a:t>
            </a:r>
          </a:p>
          <a:p>
            <a:pPr algn="ctr">
              <a:lnSpc>
                <a:spcPts val="2824"/>
              </a:lnSpc>
            </a:pPr>
            <a:r>
              <a:rPr lang="en-US" sz="201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Extraíble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6536529" y="2387162"/>
            <a:ext cx="3026900" cy="17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6"/>
              </a:lnSpc>
            </a:pPr>
            <a:r>
              <a:rPr lang="en-US" sz="171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Horquilla</a:t>
            </a:r>
            <a:r>
              <a:rPr lang="en-US" sz="171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delantera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0513437" y="7255622"/>
            <a:ext cx="1234604" cy="342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</a:t>
            </a:r>
            <a:r>
              <a:rPr lang="en-US" sz="18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archas 7</a:t>
            </a:r>
          </a:p>
        </p:txBody>
      </p:sp>
      <p:sp>
        <p:nvSpPr>
          <p:cNvPr name="Freeform 73" id="73"/>
          <p:cNvSpPr/>
          <p:nvPr/>
        </p:nvSpPr>
        <p:spPr>
          <a:xfrm flipH="false" flipV="false" rot="0">
            <a:off x="10424501" y="7561799"/>
            <a:ext cx="1956940" cy="493924"/>
          </a:xfrm>
          <a:custGeom>
            <a:avLst/>
            <a:gdLst/>
            <a:ahLst/>
            <a:cxnLst/>
            <a:rect r="r" b="b" t="t" l="l"/>
            <a:pathLst>
              <a:path h="493924" w="1956940">
                <a:moveTo>
                  <a:pt x="0" y="0"/>
                </a:moveTo>
                <a:lnTo>
                  <a:pt x="1956939" y="0"/>
                </a:lnTo>
                <a:lnTo>
                  <a:pt x="1956939" y="493925"/>
                </a:lnTo>
                <a:lnTo>
                  <a:pt x="0" y="493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52757" r="0" b="-143444"/>
            </a:stretch>
          </a:blipFill>
        </p:spPr>
      </p:sp>
      <p:grpSp>
        <p:nvGrpSpPr>
          <p:cNvPr name="Group 74" id="74"/>
          <p:cNvGrpSpPr/>
          <p:nvPr/>
        </p:nvGrpSpPr>
        <p:grpSpPr>
          <a:xfrm rot="0">
            <a:off x="14774042" y="6007213"/>
            <a:ext cx="123512" cy="123512"/>
            <a:chOff x="0" y="0"/>
            <a:chExt cx="812800" cy="81280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6" id="7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77" id="77"/>
          <p:cNvSpPr/>
          <p:nvPr/>
        </p:nvSpPr>
        <p:spPr>
          <a:xfrm flipV="true">
            <a:off x="12026955" y="6056345"/>
            <a:ext cx="2811273" cy="1371417"/>
          </a:xfrm>
          <a:prstGeom prst="line">
            <a:avLst/>
          </a:prstGeom>
          <a:ln cap="flat" w="47625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78" id="78"/>
          <p:cNvGrpSpPr>
            <a:grpSpLocks noChangeAspect="true"/>
          </p:cNvGrpSpPr>
          <p:nvPr/>
        </p:nvGrpSpPr>
        <p:grpSpPr>
          <a:xfrm rot="0">
            <a:off x="15125449" y="3713957"/>
            <a:ext cx="1931880" cy="1931872"/>
            <a:chOff x="0" y="0"/>
            <a:chExt cx="6350000" cy="6349975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80" id="80"/>
          <p:cNvGrpSpPr>
            <a:grpSpLocks noChangeAspect="true"/>
          </p:cNvGrpSpPr>
          <p:nvPr/>
        </p:nvGrpSpPr>
        <p:grpSpPr>
          <a:xfrm rot="0">
            <a:off x="15191860" y="3780368"/>
            <a:ext cx="1799058" cy="1799051"/>
            <a:chOff x="0" y="0"/>
            <a:chExt cx="6350000" cy="6349975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82" id="82"/>
          <p:cNvGrpSpPr>
            <a:grpSpLocks noChangeAspect="true"/>
          </p:cNvGrpSpPr>
          <p:nvPr/>
        </p:nvGrpSpPr>
        <p:grpSpPr>
          <a:xfrm rot="0">
            <a:off x="15191860" y="3780368"/>
            <a:ext cx="1799058" cy="1799051"/>
            <a:chOff x="0" y="0"/>
            <a:chExt cx="6350000" cy="6349975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638973" t="-420328" r="-130623" b="-205425"/>
              </a:stretch>
            </a:blipFill>
          </p:spPr>
        </p:sp>
      </p:grpSp>
      <p:grpSp>
        <p:nvGrpSpPr>
          <p:cNvPr name="Group 84" id="84"/>
          <p:cNvGrpSpPr>
            <a:grpSpLocks noChangeAspect="true"/>
          </p:cNvGrpSpPr>
          <p:nvPr/>
        </p:nvGrpSpPr>
        <p:grpSpPr>
          <a:xfrm rot="0">
            <a:off x="7158834" y="683842"/>
            <a:ext cx="1503255" cy="1503249"/>
            <a:chOff x="0" y="0"/>
            <a:chExt cx="6350000" cy="6349975"/>
          </a:xfrm>
        </p:grpSpPr>
        <p:sp>
          <p:nvSpPr>
            <p:cNvPr name="Freeform 85" id="8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86" id="86"/>
          <p:cNvGrpSpPr>
            <a:grpSpLocks noChangeAspect="true"/>
          </p:cNvGrpSpPr>
          <p:nvPr/>
        </p:nvGrpSpPr>
        <p:grpSpPr>
          <a:xfrm rot="0">
            <a:off x="7210510" y="735518"/>
            <a:ext cx="1399902" cy="1399896"/>
            <a:chOff x="0" y="0"/>
            <a:chExt cx="6350000" cy="6349975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88" id="88"/>
          <p:cNvGrpSpPr>
            <a:grpSpLocks noChangeAspect="true"/>
          </p:cNvGrpSpPr>
          <p:nvPr/>
        </p:nvGrpSpPr>
        <p:grpSpPr>
          <a:xfrm rot="0">
            <a:off x="7210510" y="735518"/>
            <a:ext cx="1399902" cy="1399896"/>
            <a:chOff x="0" y="0"/>
            <a:chExt cx="6350000" cy="6349975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95956" t="-246144" r="-573639" b="-379609"/>
              </a:stretch>
            </a:blipFill>
          </p:spPr>
        </p:sp>
      </p:grpSp>
      <p:sp>
        <p:nvSpPr>
          <p:cNvPr name="TextBox 90" id="90"/>
          <p:cNvSpPr txBox="true"/>
          <p:nvPr/>
        </p:nvSpPr>
        <p:spPr>
          <a:xfrm rot="0">
            <a:off x="15435891" y="2445928"/>
            <a:ext cx="2108895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SG27-557</a:t>
            </a:r>
          </a:p>
          <a:p>
            <a:pPr algn="r">
              <a:lnSpc>
                <a:spcPts val="1703"/>
              </a:lnSpc>
            </a:pP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8435089040982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55312" y="2517007"/>
            <a:ext cx="11977376" cy="1387379"/>
          </a:xfrm>
          <a:custGeom>
            <a:avLst/>
            <a:gdLst/>
            <a:ahLst/>
            <a:cxnLst/>
            <a:rect r="r" b="b" t="t" l="l"/>
            <a:pathLst>
              <a:path h="1387379" w="11977376">
                <a:moveTo>
                  <a:pt x="0" y="0"/>
                </a:moveTo>
                <a:lnTo>
                  <a:pt x="11977376" y="0"/>
                </a:lnTo>
                <a:lnTo>
                  <a:pt x="11977376" y="1387379"/>
                </a:lnTo>
                <a:lnTo>
                  <a:pt x="0" y="1387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563768" y="4018686"/>
            <a:ext cx="7600158" cy="1565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28"/>
              </a:lnSpc>
            </a:pPr>
            <a:r>
              <a:rPr lang="en-US" b="true" sz="8662" i="true" spc="-684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ROADMAP 2025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5111427" y="5584365"/>
            <a:ext cx="8658867" cy="673427"/>
            <a:chOff x="0" y="0"/>
            <a:chExt cx="3509387" cy="2729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509387" cy="272936"/>
            </a:xfrm>
            <a:custGeom>
              <a:avLst/>
              <a:gdLst/>
              <a:ahLst/>
              <a:cxnLst/>
              <a:rect r="r" b="b" t="t" l="l"/>
              <a:pathLst>
                <a:path h="272936" w="3509387">
                  <a:moveTo>
                    <a:pt x="45599" y="0"/>
                  </a:moveTo>
                  <a:lnTo>
                    <a:pt x="3463787" y="0"/>
                  </a:lnTo>
                  <a:cubicBezTo>
                    <a:pt x="3488971" y="0"/>
                    <a:pt x="3509387" y="20415"/>
                    <a:pt x="3509387" y="45599"/>
                  </a:cubicBezTo>
                  <a:lnTo>
                    <a:pt x="3509387" y="227337"/>
                  </a:lnTo>
                  <a:cubicBezTo>
                    <a:pt x="3509387" y="252520"/>
                    <a:pt x="3488971" y="272936"/>
                    <a:pt x="3463787" y="272936"/>
                  </a:cubicBezTo>
                  <a:lnTo>
                    <a:pt x="45599" y="272936"/>
                  </a:lnTo>
                  <a:cubicBezTo>
                    <a:pt x="20415" y="272936"/>
                    <a:pt x="0" y="252520"/>
                    <a:pt x="0" y="227337"/>
                  </a:cubicBezTo>
                  <a:lnTo>
                    <a:pt x="0" y="45599"/>
                  </a:lnTo>
                  <a:cubicBezTo>
                    <a:pt x="0" y="20415"/>
                    <a:pt x="20415" y="0"/>
                    <a:pt x="45599" y="0"/>
                  </a:cubicBezTo>
                  <a:close/>
                </a:path>
              </a:pathLst>
            </a:custGeom>
            <a:solidFill>
              <a:srgbClr val="FF5757">
                <a:alpha val="68627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3509387" cy="3015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5271783" y="5584365"/>
            <a:ext cx="8109318" cy="1399372"/>
          </a:xfrm>
          <a:custGeom>
            <a:avLst/>
            <a:gdLst/>
            <a:ahLst/>
            <a:cxnLst/>
            <a:rect r="r" b="b" t="t" l="l"/>
            <a:pathLst>
              <a:path h="1399372" w="8109318">
                <a:moveTo>
                  <a:pt x="0" y="0"/>
                </a:moveTo>
                <a:lnTo>
                  <a:pt x="8109318" y="0"/>
                </a:lnTo>
                <a:lnTo>
                  <a:pt x="8109318" y="1399372"/>
                </a:lnTo>
                <a:lnTo>
                  <a:pt x="0" y="1399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1876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5288687" y="5584365"/>
            <a:ext cx="8318765" cy="673427"/>
            <a:chOff x="0" y="0"/>
            <a:chExt cx="3371546" cy="27293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371545" cy="272936"/>
            </a:xfrm>
            <a:custGeom>
              <a:avLst/>
              <a:gdLst/>
              <a:ahLst/>
              <a:cxnLst/>
              <a:rect r="r" b="b" t="t" l="l"/>
              <a:pathLst>
                <a:path h="272936" w="3371545">
                  <a:moveTo>
                    <a:pt x="47464" y="0"/>
                  </a:moveTo>
                  <a:lnTo>
                    <a:pt x="3324082" y="0"/>
                  </a:lnTo>
                  <a:cubicBezTo>
                    <a:pt x="3350295" y="0"/>
                    <a:pt x="3371545" y="21250"/>
                    <a:pt x="3371545" y="47464"/>
                  </a:cubicBezTo>
                  <a:lnTo>
                    <a:pt x="3371545" y="225472"/>
                  </a:lnTo>
                  <a:cubicBezTo>
                    <a:pt x="3371545" y="238061"/>
                    <a:pt x="3366545" y="250133"/>
                    <a:pt x="3357644" y="259034"/>
                  </a:cubicBezTo>
                  <a:cubicBezTo>
                    <a:pt x="3348742" y="267935"/>
                    <a:pt x="3336670" y="272936"/>
                    <a:pt x="3324082" y="272936"/>
                  </a:cubicBezTo>
                  <a:lnTo>
                    <a:pt x="47464" y="272936"/>
                  </a:lnTo>
                  <a:cubicBezTo>
                    <a:pt x="34875" y="272936"/>
                    <a:pt x="22803" y="267935"/>
                    <a:pt x="13902" y="259034"/>
                  </a:cubicBezTo>
                  <a:cubicBezTo>
                    <a:pt x="5001" y="250133"/>
                    <a:pt x="0" y="238061"/>
                    <a:pt x="0" y="225472"/>
                  </a:cubicBezTo>
                  <a:lnTo>
                    <a:pt x="0" y="47464"/>
                  </a:lnTo>
                  <a:cubicBezTo>
                    <a:pt x="0" y="34875"/>
                    <a:pt x="5001" y="22803"/>
                    <a:pt x="13902" y="13902"/>
                  </a:cubicBezTo>
                  <a:cubicBezTo>
                    <a:pt x="22803" y="5001"/>
                    <a:pt x="34875" y="0"/>
                    <a:pt x="47464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3371546" cy="3015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21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6049331" y="5612940"/>
            <a:ext cx="7765424" cy="511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2"/>
              </a:lnSpc>
            </a:pPr>
            <a:r>
              <a:rPr lang="en-US" sz="3094" i="true" b="true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TECHNOLOGY</a:t>
            </a:r>
            <a:r>
              <a:rPr lang="en-US" sz="3094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powered by </a:t>
            </a:r>
            <a:r>
              <a:rPr lang="en-US" sz="3094" i="true" b="true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Smartgyro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925984" y="8586348"/>
            <a:ext cx="6179061" cy="6719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48"/>
              </a:lnSpc>
            </a:pPr>
            <a:r>
              <a:rPr lang="en-US" sz="3677" i="true" spc="-290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¡Ride the FUTURE, feel our CORE!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5024402" y="510130"/>
            <a:ext cx="2415744" cy="1385027"/>
          </a:xfrm>
          <a:custGeom>
            <a:avLst/>
            <a:gdLst/>
            <a:ahLst/>
            <a:cxnLst/>
            <a:rect r="r" b="b" t="t" l="l"/>
            <a:pathLst>
              <a:path h="1385027" w="2415744">
                <a:moveTo>
                  <a:pt x="0" y="0"/>
                </a:moveTo>
                <a:lnTo>
                  <a:pt x="2415745" y="0"/>
                </a:lnTo>
                <a:lnTo>
                  <a:pt x="2415745" y="1385027"/>
                </a:lnTo>
                <a:lnTo>
                  <a:pt x="0" y="1385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028700" y="7955287"/>
            <a:ext cx="5667064" cy="1630553"/>
            <a:chOff x="0" y="0"/>
            <a:chExt cx="2171510" cy="62479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171510" cy="624797"/>
            </a:xfrm>
            <a:custGeom>
              <a:avLst/>
              <a:gdLst/>
              <a:ahLst/>
              <a:cxnLst/>
              <a:rect r="r" b="b" t="t" l="l"/>
              <a:pathLst>
                <a:path h="624797" w="2171510">
                  <a:moveTo>
                    <a:pt x="69672" y="0"/>
                  </a:moveTo>
                  <a:lnTo>
                    <a:pt x="2101838" y="0"/>
                  </a:lnTo>
                  <a:cubicBezTo>
                    <a:pt x="2120316" y="0"/>
                    <a:pt x="2138037" y="7340"/>
                    <a:pt x="2151104" y="20407"/>
                  </a:cubicBezTo>
                  <a:cubicBezTo>
                    <a:pt x="2164170" y="33473"/>
                    <a:pt x="2171510" y="51194"/>
                    <a:pt x="2171510" y="69672"/>
                  </a:cubicBezTo>
                  <a:lnTo>
                    <a:pt x="2171510" y="555124"/>
                  </a:lnTo>
                  <a:cubicBezTo>
                    <a:pt x="2171510" y="593603"/>
                    <a:pt x="2140317" y="624797"/>
                    <a:pt x="2101838" y="624797"/>
                  </a:cubicBezTo>
                  <a:lnTo>
                    <a:pt x="69672" y="624797"/>
                  </a:lnTo>
                  <a:cubicBezTo>
                    <a:pt x="51194" y="624797"/>
                    <a:pt x="33473" y="617456"/>
                    <a:pt x="20407" y="604390"/>
                  </a:cubicBezTo>
                  <a:cubicBezTo>
                    <a:pt x="7340" y="591324"/>
                    <a:pt x="0" y="573602"/>
                    <a:pt x="0" y="555124"/>
                  </a:cubicBezTo>
                  <a:lnTo>
                    <a:pt x="0" y="69672"/>
                  </a:lnTo>
                  <a:cubicBezTo>
                    <a:pt x="0" y="31193"/>
                    <a:pt x="31193" y="0"/>
                    <a:pt x="69672" y="0"/>
                  </a:cubicBezTo>
                  <a:close/>
                </a:path>
              </a:pathLst>
            </a:custGeom>
            <a:solidFill>
              <a:srgbClr val="044563">
                <a:alpha val="60784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2171510" cy="6628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103940" y="8016698"/>
            <a:ext cx="5497773" cy="1490699"/>
            <a:chOff x="0" y="0"/>
            <a:chExt cx="2106641" cy="57120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106641" cy="571207"/>
            </a:xfrm>
            <a:custGeom>
              <a:avLst/>
              <a:gdLst/>
              <a:ahLst/>
              <a:cxnLst/>
              <a:rect r="r" b="b" t="t" l="l"/>
              <a:pathLst>
                <a:path h="571207" w="2106641">
                  <a:moveTo>
                    <a:pt x="71818" y="0"/>
                  </a:moveTo>
                  <a:lnTo>
                    <a:pt x="2034823" y="0"/>
                  </a:lnTo>
                  <a:cubicBezTo>
                    <a:pt x="2053871" y="0"/>
                    <a:pt x="2072138" y="7566"/>
                    <a:pt x="2085606" y="21035"/>
                  </a:cubicBezTo>
                  <a:cubicBezTo>
                    <a:pt x="2099075" y="34503"/>
                    <a:pt x="2106641" y="52771"/>
                    <a:pt x="2106641" y="71818"/>
                  </a:cubicBezTo>
                  <a:lnTo>
                    <a:pt x="2106641" y="499390"/>
                  </a:lnTo>
                  <a:cubicBezTo>
                    <a:pt x="2106641" y="518437"/>
                    <a:pt x="2099075" y="536704"/>
                    <a:pt x="2085606" y="550172"/>
                  </a:cubicBezTo>
                  <a:cubicBezTo>
                    <a:pt x="2072138" y="563641"/>
                    <a:pt x="2053871" y="571207"/>
                    <a:pt x="2034823" y="571207"/>
                  </a:cubicBezTo>
                  <a:lnTo>
                    <a:pt x="71818" y="571207"/>
                  </a:lnTo>
                  <a:cubicBezTo>
                    <a:pt x="52771" y="571207"/>
                    <a:pt x="34503" y="563641"/>
                    <a:pt x="21035" y="550172"/>
                  </a:cubicBezTo>
                  <a:cubicBezTo>
                    <a:pt x="7566" y="536704"/>
                    <a:pt x="0" y="518437"/>
                    <a:pt x="0" y="499390"/>
                  </a:cubicBezTo>
                  <a:lnTo>
                    <a:pt x="0" y="71818"/>
                  </a:lnTo>
                  <a:cubicBezTo>
                    <a:pt x="0" y="52771"/>
                    <a:pt x="7566" y="34503"/>
                    <a:pt x="21035" y="21035"/>
                  </a:cubicBezTo>
                  <a:cubicBezTo>
                    <a:pt x="34503" y="7566"/>
                    <a:pt x="52771" y="0"/>
                    <a:pt x="71818" y="0"/>
                  </a:cubicBezTo>
                  <a:close/>
                </a:path>
              </a:pathLst>
            </a:custGeom>
            <a:solidFill>
              <a:srgbClr val="044563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2106641" cy="6093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873461" y="8146598"/>
            <a:ext cx="3977542" cy="482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8"/>
              </a:lnSpc>
            </a:pPr>
            <a:r>
              <a:rPr lang="en-US" b="true" sz="3391" i="true" spc="-308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CONFIDENCIAL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856005" y="8603381"/>
            <a:ext cx="4276954" cy="662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84"/>
              </a:lnSpc>
              <a:spcBef>
                <a:spcPct val="0"/>
              </a:spcBef>
            </a:pPr>
            <a:r>
              <a:rPr lang="en-US" sz="1274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Las imágenes  no son contractuales y pueden cambiar ligeramente por motivos publicitarios y/o necesidades de producción sin variar las prestaciones de los productos.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2657256" y="4561258"/>
            <a:ext cx="9709720" cy="12808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4470690" y="1887971"/>
            <a:ext cx="2006651" cy="137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81"/>
              </a:lnSpc>
            </a:pPr>
            <a:r>
              <a:rPr lang="en-US" sz="10491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SERIE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51858" y="2740703"/>
            <a:ext cx="4050966" cy="1406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8"/>
              </a:lnSpc>
              <a:spcBef>
                <a:spcPct val="0"/>
              </a:spcBef>
            </a:pPr>
            <a:r>
              <a:rPr lang="en-US" sz="799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CLASSIC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451858" y="5010150"/>
            <a:ext cx="6260083" cy="2916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Smartgyro 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Speedway</a:t>
            </a:r>
          </a:p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Smartgyro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Speedway PRO</a:t>
            </a:r>
          </a:p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Smartgyro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K2 Titán</a:t>
            </a:r>
          </a:p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Smartgyro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K2 PRO Black</a:t>
            </a:r>
          </a:p>
          <a:p>
            <a:pPr algn="l">
              <a:lnSpc>
                <a:spcPts val="4616"/>
              </a:lnSpc>
            </a:pPr>
            <a:r>
              <a:rPr lang="en-US" sz="329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Smartgyro</a:t>
            </a:r>
            <a:r>
              <a:rPr lang="en-US" sz="329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K2 PRO Black XL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632152" y="3734866"/>
            <a:ext cx="1678400" cy="167840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91B8">
                <a:alpha val="62745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745434" y="3848148"/>
            <a:ext cx="1451836" cy="1451836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91B8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259307" y="4051831"/>
            <a:ext cx="397950" cy="923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4"/>
              </a:lnSpc>
            </a:pPr>
            <a:r>
              <a:rPr lang="en-US" sz="548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388573" y="8840515"/>
            <a:ext cx="5273634" cy="956218"/>
            <a:chOff x="0" y="0"/>
            <a:chExt cx="1295027" cy="23481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528638" y="8848191"/>
            <a:ext cx="5273634" cy="956218"/>
            <a:chOff x="0" y="0"/>
            <a:chExt cx="1295027" cy="23481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5506996" y="-41605"/>
            <a:ext cx="10459550" cy="10459550"/>
          </a:xfrm>
          <a:custGeom>
            <a:avLst/>
            <a:gdLst/>
            <a:ahLst/>
            <a:cxnLst/>
            <a:rect r="r" b="b" t="t" l="l"/>
            <a:pathLst>
              <a:path h="10459550" w="10459550">
                <a:moveTo>
                  <a:pt x="0" y="0"/>
                </a:moveTo>
                <a:lnTo>
                  <a:pt x="10459551" y="0"/>
                </a:lnTo>
                <a:lnTo>
                  <a:pt x="10459551" y="10459550"/>
                </a:lnTo>
                <a:lnTo>
                  <a:pt x="0" y="10459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5751027" y="489871"/>
            <a:ext cx="1896066" cy="1649925"/>
            <a:chOff x="0" y="0"/>
            <a:chExt cx="465610" cy="4051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65610" cy="405166"/>
            </a:xfrm>
            <a:custGeom>
              <a:avLst/>
              <a:gdLst/>
              <a:ahLst/>
              <a:cxnLst/>
              <a:rect r="r" b="b" t="t" l="l"/>
              <a:pathLst>
                <a:path h="405166" w="465610">
                  <a:moveTo>
                    <a:pt x="202583" y="0"/>
                  </a:moveTo>
                  <a:lnTo>
                    <a:pt x="263027" y="0"/>
                  </a:lnTo>
                  <a:cubicBezTo>
                    <a:pt x="374910" y="0"/>
                    <a:pt x="465610" y="90699"/>
                    <a:pt x="465610" y="202583"/>
                  </a:cubicBezTo>
                  <a:lnTo>
                    <a:pt x="465610" y="202583"/>
                  </a:lnTo>
                  <a:cubicBezTo>
                    <a:pt x="465610" y="314466"/>
                    <a:pt x="374910" y="405166"/>
                    <a:pt x="263027" y="405166"/>
                  </a:cubicBezTo>
                  <a:lnTo>
                    <a:pt x="202583" y="405166"/>
                  </a:lnTo>
                  <a:cubicBezTo>
                    <a:pt x="90699" y="405166"/>
                    <a:pt x="0" y="314466"/>
                    <a:pt x="0" y="202583"/>
                  </a:cubicBezTo>
                  <a:lnTo>
                    <a:pt x="0" y="202583"/>
                  </a:lnTo>
                  <a:cubicBezTo>
                    <a:pt x="0" y="90699"/>
                    <a:pt x="90699" y="0"/>
                    <a:pt x="202583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465610" cy="4432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333125" y="2058101"/>
            <a:ext cx="3953611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1400511" y="547062"/>
            <a:ext cx="3760165" cy="1693796"/>
            <a:chOff x="0" y="0"/>
            <a:chExt cx="5013553" cy="2258395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322006" y="528012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1"/>
                </a:lnTo>
                <a:lnTo>
                  <a:pt x="0" y="4097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322006" y="2861270"/>
            <a:ext cx="246287" cy="246287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322006" y="4060456"/>
            <a:ext cx="246287" cy="246287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322006" y="5065027"/>
            <a:ext cx="246287" cy="246287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322006" y="6320154"/>
            <a:ext cx="246287" cy="246287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22006" y="7763119"/>
            <a:ext cx="246287" cy="246287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333125" y="8777485"/>
            <a:ext cx="246287" cy="246287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36" id="36"/>
          <p:cNvSpPr/>
          <p:nvPr/>
        </p:nvSpPr>
        <p:spPr>
          <a:xfrm>
            <a:off x="1377952" y="2399855"/>
            <a:ext cx="4050616" cy="22567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7" id="37"/>
          <p:cNvSpPr/>
          <p:nvPr/>
        </p:nvSpPr>
        <p:spPr>
          <a:xfrm>
            <a:off x="9144000" y="1085204"/>
            <a:ext cx="2565453" cy="594174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38" id="38"/>
          <p:cNvGrpSpPr>
            <a:grpSpLocks noChangeAspect="true"/>
          </p:cNvGrpSpPr>
          <p:nvPr/>
        </p:nvGrpSpPr>
        <p:grpSpPr>
          <a:xfrm rot="0">
            <a:off x="10830182" y="769716"/>
            <a:ext cx="2549238" cy="2549228"/>
            <a:chOff x="0" y="0"/>
            <a:chExt cx="6350000" cy="6349975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40" id="40"/>
          <p:cNvGrpSpPr>
            <a:grpSpLocks noChangeAspect="true"/>
          </p:cNvGrpSpPr>
          <p:nvPr/>
        </p:nvGrpSpPr>
        <p:grpSpPr>
          <a:xfrm rot="0">
            <a:off x="11021660" y="943043"/>
            <a:ext cx="2166282" cy="2166274"/>
            <a:chOff x="0" y="0"/>
            <a:chExt cx="6350000" cy="6349975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42" id="42"/>
          <p:cNvSpPr txBox="true"/>
          <p:nvPr/>
        </p:nvSpPr>
        <p:spPr>
          <a:xfrm rot="0">
            <a:off x="11021660" y="3033116"/>
            <a:ext cx="2177510" cy="843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7"/>
              </a:lnSpc>
            </a:pPr>
            <a:r>
              <a:rPr lang="en-US" sz="2891" i="true">
                <a:solidFill>
                  <a:srgbClr val="FDFDFD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¡TOMA </a:t>
            </a:r>
            <a:r>
              <a:rPr lang="en-US" b="true" sz="2891" i="true">
                <a:solidFill>
                  <a:srgbClr val="FDFDFD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USB</a:t>
            </a:r>
            <a:r>
              <a:rPr lang="en-US" sz="2891" i="true">
                <a:solidFill>
                  <a:srgbClr val="FDFDFD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!</a:t>
            </a:r>
          </a:p>
        </p:txBody>
      </p:sp>
      <p:grpSp>
        <p:nvGrpSpPr>
          <p:cNvPr name="Group 43" id="43"/>
          <p:cNvGrpSpPr/>
          <p:nvPr/>
        </p:nvGrpSpPr>
        <p:grpSpPr>
          <a:xfrm rot="0">
            <a:off x="9068092" y="1009296"/>
            <a:ext cx="151815" cy="151815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46" id="46"/>
          <p:cNvGrpSpPr>
            <a:grpSpLocks noChangeAspect="true"/>
          </p:cNvGrpSpPr>
          <p:nvPr/>
        </p:nvGrpSpPr>
        <p:grpSpPr>
          <a:xfrm rot="0">
            <a:off x="9670815" y="4234382"/>
            <a:ext cx="2038638" cy="2038630"/>
            <a:chOff x="0" y="0"/>
            <a:chExt cx="6350000" cy="6349975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48" id="48"/>
          <p:cNvGrpSpPr>
            <a:grpSpLocks noChangeAspect="true"/>
          </p:cNvGrpSpPr>
          <p:nvPr/>
        </p:nvGrpSpPr>
        <p:grpSpPr>
          <a:xfrm rot="0">
            <a:off x="9760624" y="4334330"/>
            <a:ext cx="1838742" cy="1838734"/>
            <a:chOff x="0" y="0"/>
            <a:chExt cx="6350000" cy="6349975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0" id="50"/>
          <p:cNvGrpSpPr>
            <a:grpSpLocks noChangeAspect="true"/>
          </p:cNvGrpSpPr>
          <p:nvPr/>
        </p:nvGrpSpPr>
        <p:grpSpPr>
          <a:xfrm rot="0">
            <a:off x="9760624" y="4309449"/>
            <a:ext cx="1888505" cy="1888497"/>
            <a:chOff x="0" y="0"/>
            <a:chExt cx="6350000" cy="6349975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AutoShape 52" id="52"/>
          <p:cNvSpPr/>
          <p:nvPr/>
        </p:nvSpPr>
        <p:spPr>
          <a:xfrm flipV="true">
            <a:off x="8316418" y="5253697"/>
            <a:ext cx="2388459" cy="2170924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53" id="53"/>
          <p:cNvGrpSpPr/>
          <p:nvPr/>
        </p:nvGrpSpPr>
        <p:grpSpPr>
          <a:xfrm rot="0">
            <a:off x="8230985" y="7339188"/>
            <a:ext cx="151815" cy="151815"/>
            <a:chOff x="0" y="0"/>
            <a:chExt cx="812800" cy="8128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56" id="56"/>
          <p:cNvSpPr/>
          <p:nvPr/>
        </p:nvSpPr>
        <p:spPr>
          <a:xfrm flipH="false" flipV="false" rot="0">
            <a:off x="13600961" y="6173064"/>
            <a:ext cx="1963795" cy="387849"/>
          </a:xfrm>
          <a:custGeom>
            <a:avLst/>
            <a:gdLst/>
            <a:ahLst/>
            <a:cxnLst/>
            <a:rect r="r" b="b" t="t" l="l"/>
            <a:pathLst>
              <a:path h="387849" w="1963795">
                <a:moveTo>
                  <a:pt x="0" y="0"/>
                </a:moveTo>
                <a:lnTo>
                  <a:pt x="1963795" y="0"/>
                </a:lnTo>
                <a:lnTo>
                  <a:pt x="1963795" y="387850"/>
                </a:lnTo>
                <a:lnTo>
                  <a:pt x="0" y="3878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57" id="57"/>
          <p:cNvGrpSpPr>
            <a:grpSpLocks noChangeAspect="true"/>
          </p:cNvGrpSpPr>
          <p:nvPr/>
        </p:nvGrpSpPr>
        <p:grpSpPr>
          <a:xfrm rot="0">
            <a:off x="13199170" y="3505646"/>
            <a:ext cx="2767377" cy="2767366"/>
            <a:chOff x="0" y="0"/>
            <a:chExt cx="6350000" cy="6349975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59" id="59"/>
          <p:cNvGrpSpPr>
            <a:grpSpLocks noChangeAspect="true"/>
          </p:cNvGrpSpPr>
          <p:nvPr/>
        </p:nvGrpSpPr>
        <p:grpSpPr>
          <a:xfrm rot="0">
            <a:off x="13300351" y="3598291"/>
            <a:ext cx="2582086" cy="2582076"/>
            <a:chOff x="0" y="0"/>
            <a:chExt cx="6350000" cy="6349975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1" id="61"/>
          <p:cNvGrpSpPr>
            <a:grpSpLocks noChangeAspect="true"/>
          </p:cNvGrpSpPr>
          <p:nvPr/>
        </p:nvGrpSpPr>
        <p:grpSpPr>
          <a:xfrm rot="0">
            <a:off x="13334077" y="3685575"/>
            <a:ext cx="2514632" cy="2514622"/>
            <a:chOff x="0" y="0"/>
            <a:chExt cx="6350000" cy="6349975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11104" t="-150737" r="-97651" b="-397"/>
              </a:stretch>
            </a:blipFill>
          </p:spPr>
        </p:sp>
      </p:grpSp>
      <p:sp>
        <p:nvSpPr>
          <p:cNvPr name="AutoShape 63" id="63"/>
          <p:cNvSpPr/>
          <p:nvPr/>
        </p:nvSpPr>
        <p:spPr>
          <a:xfrm flipV="true">
            <a:off x="13379420" y="7215987"/>
            <a:ext cx="2053262" cy="1095655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64" id="64"/>
          <p:cNvGrpSpPr>
            <a:grpSpLocks noChangeAspect="true"/>
          </p:cNvGrpSpPr>
          <p:nvPr/>
        </p:nvGrpSpPr>
        <p:grpSpPr>
          <a:xfrm rot="0">
            <a:off x="14627799" y="5532743"/>
            <a:ext cx="2397592" cy="2397582"/>
            <a:chOff x="0" y="0"/>
            <a:chExt cx="6350000" cy="6349975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66" id="66"/>
          <p:cNvGrpSpPr>
            <a:grpSpLocks noChangeAspect="true"/>
          </p:cNvGrpSpPr>
          <p:nvPr/>
        </p:nvGrpSpPr>
        <p:grpSpPr>
          <a:xfrm rot="0">
            <a:off x="14733421" y="5650289"/>
            <a:ext cx="2162498" cy="2162490"/>
            <a:chOff x="0" y="0"/>
            <a:chExt cx="6350000" cy="6349975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8" id="68"/>
          <p:cNvGrpSpPr>
            <a:grpSpLocks noChangeAspect="true"/>
          </p:cNvGrpSpPr>
          <p:nvPr/>
        </p:nvGrpSpPr>
        <p:grpSpPr>
          <a:xfrm rot="0">
            <a:off x="14733421" y="5621027"/>
            <a:ext cx="2221024" cy="2221015"/>
            <a:chOff x="0" y="0"/>
            <a:chExt cx="6350000" cy="6349975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17663" t="-301683" r="-8601" b="-97384"/>
              </a:stretch>
            </a:blipFill>
          </p:spPr>
        </p:sp>
      </p:grpSp>
      <p:grpSp>
        <p:nvGrpSpPr>
          <p:cNvPr name="Group 70" id="70"/>
          <p:cNvGrpSpPr/>
          <p:nvPr/>
        </p:nvGrpSpPr>
        <p:grpSpPr>
          <a:xfrm rot="0">
            <a:off x="13334077" y="8235735"/>
            <a:ext cx="151815" cy="151815"/>
            <a:chOff x="0" y="0"/>
            <a:chExt cx="812800" cy="812800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2" id="7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73" id="73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4212382" y="1446861"/>
            <a:ext cx="4891933" cy="51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1"/>
              </a:lnSpc>
            </a:pP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649€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708937" y="2725567"/>
            <a:ext cx="2864051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MOTOR BRUSLESS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684205" y="3190899"/>
            <a:ext cx="2919710" cy="552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máxima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800W</a:t>
            </a:r>
          </a:p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nominal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500W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708930" y="3924792"/>
            <a:ext cx="2709542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BATERÍA DE LITIO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699494" y="4380414"/>
            <a:ext cx="2948552" cy="33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13.000 mAh / 48V / 50km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680460" y="4929362"/>
            <a:ext cx="3471936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FRENADA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1714978" y="5378786"/>
            <a:ext cx="3562233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delantera y trasera +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693703" y="6273012"/>
            <a:ext cx="4796426" cy="385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9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ILUMINACIÓN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724450" y="6744701"/>
            <a:ext cx="3704118" cy="67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Luz delantera, trasera + intermitencias en base.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414625" y="2860054"/>
            <a:ext cx="6104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398803" y="4059240"/>
            <a:ext cx="92691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396056" y="5063811"/>
            <a:ext cx="9818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384364" y="6305182"/>
            <a:ext cx="109878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714978" y="7662746"/>
            <a:ext cx="4749756" cy="45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</a:t>
            </a: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SUSPENSIÓN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708937" y="8121704"/>
            <a:ext cx="3390738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Doble. Trasero y delantero.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392398" y="7761903"/>
            <a:ext cx="1055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684205" y="8896187"/>
            <a:ext cx="2384301" cy="24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7"/>
              </a:lnSpc>
            </a:pPr>
            <a:r>
              <a:rPr lang="en-US" b="true" sz="2555" spc="-4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100% PLEGABLE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759423" y="9132922"/>
            <a:ext cx="4319326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Mástil, puños y altura regulable.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404567" y="8776269"/>
            <a:ext cx="1034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462869" y="1641278"/>
            <a:ext cx="3760165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sp>
        <p:nvSpPr>
          <p:cNvPr name="TextBox 94" id="94"/>
          <p:cNvSpPr txBox="true"/>
          <p:nvPr/>
        </p:nvSpPr>
        <p:spPr>
          <a:xfrm rot="0">
            <a:off x="1442914" y="1186965"/>
            <a:ext cx="3707247" cy="116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SPEEDWAY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4610165" y="9209679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CLÁSICO</a:t>
            </a:r>
          </a:p>
        </p:txBody>
      </p:sp>
      <p:sp>
        <p:nvSpPr>
          <p:cNvPr name="Freeform 96" id="96"/>
          <p:cNvSpPr/>
          <p:nvPr/>
        </p:nvSpPr>
        <p:spPr>
          <a:xfrm flipH="false" flipV="false" rot="-4720272">
            <a:off x="7559289" y="4937419"/>
            <a:ext cx="1699512" cy="197568"/>
          </a:xfrm>
          <a:custGeom>
            <a:avLst/>
            <a:gdLst/>
            <a:ahLst/>
            <a:cxnLst/>
            <a:rect r="r" b="b" t="t" l="l"/>
            <a:pathLst>
              <a:path h="197568" w="1699512">
                <a:moveTo>
                  <a:pt x="0" y="0"/>
                </a:moveTo>
                <a:lnTo>
                  <a:pt x="1699511" y="0"/>
                </a:lnTo>
                <a:lnTo>
                  <a:pt x="1699511" y="197569"/>
                </a:lnTo>
                <a:lnTo>
                  <a:pt x="0" y="1975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7" id="97"/>
          <p:cNvSpPr/>
          <p:nvPr/>
        </p:nvSpPr>
        <p:spPr>
          <a:xfrm flipH="false" flipV="false" rot="0">
            <a:off x="10537591" y="8235735"/>
            <a:ext cx="968137" cy="112546"/>
          </a:xfrm>
          <a:custGeom>
            <a:avLst/>
            <a:gdLst/>
            <a:ahLst/>
            <a:cxnLst/>
            <a:rect r="r" b="b" t="t" l="l"/>
            <a:pathLst>
              <a:path h="112546" w="968137">
                <a:moveTo>
                  <a:pt x="0" y="0"/>
                </a:moveTo>
                <a:lnTo>
                  <a:pt x="968137" y="0"/>
                </a:lnTo>
                <a:lnTo>
                  <a:pt x="968137" y="112545"/>
                </a:lnTo>
                <a:lnTo>
                  <a:pt x="0" y="112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8" id="98"/>
          <p:cNvSpPr txBox="true"/>
          <p:nvPr/>
        </p:nvSpPr>
        <p:spPr>
          <a:xfrm rot="0">
            <a:off x="15555231" y="2298827"/>
            <a:ext cx="2034480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SG27-152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8435089030679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65893" y="721002"/>
            <a:ext cx="3760165" cy="1693796"/>
            <a:chOff x="0" y="0"/>
            <a:chExt cx="5013553" cy="2258395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333125" y="2058101"/>
            <a:ext cx="3953611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1400511" y="547062"/>
            <a:ext cx="3760165" cy="1693796"/>
            <a:chOff x="0" y="0"/>
            <a:chExt cx="5013553" cy="2258395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322006" y="528012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1"/>
                </a:lnTo>
                <a:lnTo>
                  <a:pt x="0" y="40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322006" y="2861270"/>
            <a:ext cx="246287" cy="246287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22006" y="4060456"/>
            <a:ext cx="246287" cy="246287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22006" y="5065027"/>
            <a:ext cx="246287" cy="246287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22006" y="6320154"/>
            <a:ext cx="246287" cy="246287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322006" y="7763119"/>
            <a:ext cx="246287" cy="246287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708937" y="2725567"/>
            <a:ext cx="2864051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MOTOR BRUSLESS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637845" y="3190899"/>
            <a:ext cx="3012430" cy="552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máxima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1000W</a:t>
            </a:r>
          </a:p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nominal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800W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708930" y="3924792"/>
            <a:ext cx="2709542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BATERÍA DE LITIO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694103" y="4380414"/>
            <a:ext cx="2959333" cy="33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15.000 mAh / 48V / 60km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680460" y="4929362"/>
            <a:ext cx="3471936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FRENADA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714978" y="5378786"/>
            <a:ext cx="3562233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delantera y trasera +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693703" y="6273012"/>
            <a:ext cx="4796426" cy="385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9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ILUMINACIÓN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724450" y="6744701"/>
            <a:ext cx="3704118" cy="67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Luz delantera, trasera + intermitencias en base.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14625" y="2860054"/>
            <a:ext cx="6104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98803" y="4059240"/>
            <a:ext cx="92691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96056" y="5063811"/>
            <a:ext cx="9818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84364" y="6305182"/>
            <a:ext cx="109878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714978" y="7662746"/>
            <a:ext cx="4749756" cy="45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SUSPENSIÓN ULTRABOOST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708937" y="8121704"/>
            <a:ext cx="4103290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Mayor. Doble: trasero y delantero.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392398" y="7761903"/>
            <a:ext cx="1055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grpSp>
        <p:nvGrpSpPr>
          <p:cNvPr name="Group 41" id="41"/>
          <p:cNvGrpSpPr/>
          <p:nvPr/>
        </p:nvGrpSpPr>
        <p:grpSpPr>
          <a:xfrm rot="0">
            <a:off x="1333125" y="8777485"/>
            <a:ext cx="246287" cy="246287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44" id="44"/>
          <p:cNvSpPr txBox="true"/>
          <p:nvPr/>
        </p:nvSpPr>
        <p:spPr>
          <a:xfrm rot="0">
            <a:off x="1684205" y="8896187"/>
            <a:ext cx="2384301" cy="24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7"/>
              </a:lnSpc>
            </a:pPr>
            <a:r>
              <a:rPr lang="en-US" b="true" sz="2555" spc="-4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100% PLEGABLE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759423" y="9132922"/>
            <a:ext cx="4319326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Mástil, puños y altura regulable.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404567" y="8776269"/>
            <a:ext cx="1034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462869" y="1641278"/>
            <a:ext cx="3760165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sp>
        <p:nvSpPr>
          <p:cNvPr name="TextBox 48" id="48"/>
          <p:cNvSpPr txBox="true"/>
          <p:nvPr/>
        </p:nvSpPr>
        <p:spPr>
          <a:xfrm rot="0">
            <a:off x="1442914" y="1186965"/>
            <a:ext cx="5047215" cy="116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SPEEDWAY PRO</a:t>
            </a:r>
          </a:p>
        </p:txBody>
      </p:sp>
      <p:sp>
        <p:nvSpPr>
          <p:cNvPr name="AutoShape 49" id="49"/>
          <p:cNvSpPr/>
          <p:nvPr/>
        </p:nvSpPr>
        <p:spPr>
          <a:xfrm>
            <a:off x="1377952" y="2399855"/>
            <a:ext cx="4050616" cy="22567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0" id="50"/>
          <p:cNvSpPr/>
          <p:nvPr/>
        </p:nvSpPr>
        <p:spPr>
          <a:xfrm flipH="false" flipV="false" rot="0">
            <a:off x="5581021" y="460495"/>
            <a:ext cx="9455351" cy="9455351"/>
          </a:xfrm>
          <a:custGeom>
            <a:avLst/>
            <a:gdLst/>
            <a:ahLst/>
            <a:cxnLst/>
            <a:rect r="r" b="b" t="t" l="l"/>
            <a:pathLst>
              <a:path h="9455351" w="9455351">
                <a:moveTo>
                  <a:pt x="0" y="0"/>
                </a:moveTo>
                <a:lnTo>
                  <a:pt x="9455351" y="0"/>
                </a:lnTo>
                <a:lnTo>
                  <a:pt x="9455351" y="9455351"/>
                </a:lnTo>
                <a:lnTo>
                  <a:pt x="0" y="9455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1" id="51"/>
          <p:cNvGrpSpPr/>
          <p:nvPr/>
        </p:nvGrpSpPr>
        <p:grpSpPr>
          <a:xfrm rot="0">
            <a:off x="14552451" y="8358967"/>
            <a:ext cx="5273634" cy="956218"/>
            <a:chOff x="0" y="0"/>
            <a:chExt cx="1295027" cy="234815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14692516" y="8366642"/>
            <a:ext cx="5273634" cy="956218"/>
            <a:chOff x="0" y="0"/>
            <a:chExt cx="1295027" cy="234815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56" id="56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57" id="57"/>
          <p:cNvSpPr txBox="true"/>
          <p:nvPr/>
        </p:nvSpPr>
        <p:spPr>
          <a:xfrm rot="0">
            <a:off x="14774042" y="8728130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CLÁSICO</a:t>
            </a:r>
          </a:p>
        </p:txBody>
      </p:sp>
      <p:grpSp>
        <p:nvGrpSpPr>
          <p:cNvPr name="Group 58" id="58"/>
          <p:cNvGrpSpPr/>
          <p:nvPr/>
        </p:nvGrpSpPr>
        <p:grpSpPr>
          <a:xfrm rot="0">
            <a:off x="15751027" y="489871"/>
            <a:ext cx="1896066" cy="1649925"/>
            <a:chOff x="0" y="0"/>
            <a:chExt cx="465610" cy="405166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465610" cy="405166"/>
            </a:xfrm>
            <a:custGeom>
              <a:avLst/>
              <a:gdLst/>
              <a:ahLst/>
              <a:cxnLst/>
              <a:rect r="r" b="b" t="t" l="l"/>
              <a:pathLst>
                <a:path h="405166" w="465610">
                  <a:moveTo>
                    <a:pt x="202583" y="0"/>
                  </a:moveTo>
                  <a:lnTo>
                    <a:pt x="263027" y="0"/>
                  </a:lnTo>
                  <a:cubicBezTo>
                    <a:pt x="374910" y="0"/>
                    <a:pt x="465610" y="90699"/>
                    <a:pt x="465610" y="202583"/>
                  </a:cubicBezTo>
                  <a:lnTo>
                    <a:pt x="465610" y="202583"/>
                  </a:lnTo>
                  <a:cubicBezTo>
                    <a:pt x="465610" y="314466"/>
                    <a:pt x="374910" y="405166"/>
                    <a:pt x="263027" y="405166"/>
                  </a:cubicBezTo>
                  <a:lnTo>
                    <a:pt x="202583" y="405166"/>
                  </a:lnTo>
                  <a:cubicBezTo>
                    <a:pt x="90699" y="405166"/>
                    <a:pt x="0" y="314466"/>
                    <a:pt x="0" y="202583"/>
                  </a:cubicBezTo>
                  <a:lnTo>
                    <a:pt x="0" y="202583"/>
                  </a:lnTo>
                  <a:cubicBezTo>
                    <a:pt x="0" y="90699"/>
                    <a:pt x="90699" y="0"/>
                    <a:pt x="202583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0" y="-38100"/>
              <a:ext cx="465610" cy="4432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61" id="61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4212382" y="1446861"/>
            <a:ext cx="4891933" cy="51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1"/>
              </a:lnSpc>
            </a:pP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749€</a:t>
            </a:r>
          </a:p>
        </p:txBody>
      </p:sp>
      <p:grpSp>
        <p:nvGrpSpPr>
          <p:cNvPr name="Group 63" id="63"/>
          <p:cNvGrpSpPr>
            <a:grpSpLocks noChangeAspect="true"/>
          </p:cNvGrpSpPr>
          <p:nvPr/>
        </p:nvGrpSpPr>
        <p:grpSpPr>
          <a:xfrm rot="0">
            <a:off x="10830182" y="769716"/>
            <a:ext cx="2549238" cy="2549228"/>
            <a:chOff x="0" y="0"/>
            <a:chExt cx="6350000" cy="6349975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65" id="65"/>
          <p:cNvGrpSpPr>
            <a:grpSpLocks noChangeAspect="true"/>
          </p:cNvGrpSpPr>
          <p:nvPr/>
        </p:nvGrpSpPr>
        <p:grpSpPr>
          <a:xfrm rot="0">
            <a:off x="11021660" y="943043"/>
            <a:ext cx="2166282" cy="2166274"/>
            <a:chOff x="0" y="0"/>
            <a:chExt cx="6350000" cy="6349975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67" id="67"/>
          <p:cNvSpPr txBox="true"/>
          <p:nvPr/>
        </p:nvSpPr>
        <p:spPr>
          <a:xfrm rot="0">
            <a:off x="11021660" y="3033116"/>
            <a:ext cx="2177510" cy="843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7"/>
              </a:lnSpc>
            </a:pPr>
            <a:r>
              <a:rPr lang="en-US" sz="2891" i="true">
                <a:solidFill>
                  <a:srgbClr val="FDFDFD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¡TOMA </a:t>
            </a:r>
            <a:r>
              <a:rPr lang="en-US" b="true" sz="2891" i="true">
                <a:solidFill>
                  <a:srgbClr val="FDFDFD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USB</a:t>
            </a:r>
            <a:r>
              <a:rPr lang="en-US" sz="2891" i="true">
                <a:solidFill>
                  <a:srgbClr val="FDFDFD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!</a:t>
            </a:r>
          </a:p>
        </p:txBody>
      </p:sp>
      <p:sp>
        <p:nvSpPr>
          <p:cNvPr name="AutoShape 68" id="68"/>
          <p:cNvSpPr/>
          <p:nvPr/>
        </p:nvSpPr>
        <p:spPr>
          <a:xfrm>
            <a:off x="8839828" y="1965412"/>
            <a:ext cx="2181832" cy="28575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69" id="69"/>
          <p:cNvGrpSpPr/>
          <p:nvPr/>
        </p:nvGrpSpPr>
        <p:grpSpPr>
          <a:xfrm rot="0">
            <a:off x="8754395" y="1879979"/>
            <a:ext cx="151815" cy="151815"/>
            <a:chOff x="0" y="0"/>
            <a:chExt cx="812800" cy="812800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1" id="7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72" id="72"/>
          <p:cNvGrpSpPr>
            <a:grpSpLocks noChangeAspect="true"/>
          </p:cNvGrpSpPr>
          <p:nvPr/>
        </p:nvGrpSpPr>
        <p:grpSpPr>
          <a:xfrm rot="0">
            <a:off x="9092225" y="3920129"/>
            <a:ext cx="3012576" cy="3012564"/>
            <a:chOff x="0" y="0"/>
            <a:chExt cx="6350000" cy="6349975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EF7E2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74" id="74"/>
          <p:cNvGrpSpPr>
            <a:grpSpLocks noChangeAspect="true"/>
          </p:cNvGrpSpPr>
          <p:nvPr/>
        </p:nvGrpSpPr>
        <p:grpSpPr>
          <a:xfrm rot="0">
            <a:off x="9202370" y="4020982"/>
            <a:ext cx="2810868" cy="2810857"/>
            <a:chOff x="0" y="0"/>
            <a:chExt cx="6350000" cy="6349975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76" id="76"/>
          <p:cNvGrpSpPr>
            <a:grpSpLocks noChangeAspect="true"/>
          </p:cNvGrpSpPr>
          <p:nvPr/>
        </p:nvGrpSpPr>
        <p:grpSpPr>
          <a:xfrm rot="0">
            <a:off x="9239085" y="4080374"/>
            <a:ext cx="2737437" cy="2737427"/>
            <a:chOff x="0" y="0"/>
            <a:chExt cx="6350000" cy="6349975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30426" t="-282115" r="-291228" b="-9127"/>
              </a:stretch>
            </a:blipFill>
          </p:spPr>
        </p:sp>
      </p:grpSp>
      <p:grpSp>
        <p:nvGrpSpPr>
          <p:cNvPr name="Group 78" id="78"/>
          <p:cNvGrpSpPr>
            <a:grpSpLocks noChangeAspect="true"/>
          </p:cNvGrpSpPr>
          <p:nvPr/>
        </p:nvGrpSpPr>
        <p:grpSpPr>
          <a:xfrm rot="0">
            <a:off x="9092225" y="3920129"/>
            <a:ext cx="3012576" cy="3012564"/>
            <a:chOff x="0" y="0"/>
            <a:chExt cx="6350000" cy="6349975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sp>
        <p:nvSpPr>
          <p:cNvPr name="AutoShape 80" id="80"/>
          <p:cNvSpPr/>
          <p:nvPr/>
        </p:nvSpPr>
        <p:spPr>
          <a:xfrm flipV="true">
            <a:off x="8440317" y="5735411"/>
            <a:ext cx="1868380" cy="1572355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81" id="81"/>
          <p:cNvGrpSpPr>
            <a:grpSpLocks noChangeAspect="true"/>
          </p:cNvGrpSpPr>
          <p:nvPr/>
        </p:nvGrpSpPr>
        <p:grpSpPr>
          <a:xfrm rot="0">
            <a:off x="9202370" y="4020982"/>
            <a:ext cx="2810868" cy="2810857"/>
            <a:chOff x="0" y="0"/>
            <a:chExt cx="6350000" cy="6349975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83" id="83"/>
          <p:cNvGrpSpPr>
            <a:grpSpLocks noChangeAspect="true"/>
          </p:cNvGrpSpPr>
          <p:nvPr/>
        </p:nvGrpSpPr>
        <p:grpSpPr>
          <a:xfrm rot="0">
            <a:off x="9263630" y="4020982"/>
            <a:ext cx="2737437" cy="2737427"/>
            <a:chOff x="0" y="0"/>
            <a:chExt cx="6350000" cy="6349975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85" id="85"/>
          <p:cNvGrpSpPr/>
          <p:nvPr/>
        </p:nvGrpSpPr>
        <p:grpSpPr>
          <a:xfrm rot="0">
            <a:off x="8364409" y="7231859"/>
            <a:ext cx="151815" cy="151815"/>
            <a:chOff x="0" y="0"/>
            <a:chExt cx="812800" cy="812800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7" id="8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88" id="88"/>
          <p:cNvGrpSpPr>
            <a:grpSpLocks noChangeAspect="true"/>
          </p:cNvGrpSpPr>
          <p:nvPr/>
        </p:nvGrpSpPr>
        <p:grpSpPr>
          <a:xfrm rot="0">
            <a:off x="14212382" y="4071598"/>
            <a:ext cx="2634214" cy="2634203"/>
            <a:chOff x="0" y="0"/>
            <a:chExt cx="6350000" cy="6349975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EF7E2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90" id="90"/>
          <p:cNvGrpSpPr>
            <a:grpSpLocks noChangeAspect="true"/>
          </p:cNvGrpSpPr>
          <p:nvPr/>
        </p:nvGrpSpPr>
        <p:grpSpPr>
          <a:xfrm rot="0">
            <a:off x="14309379" y="4168595"/>
            <a:ext cx="2440220" cy="2440210"/>
            <a:chOff x="0" y="0"/>
            <a:chExt cx="6350000" cy="6349975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323838" t="-299980" r="-199437" b="-67477"/>
              </a:stretch>
            </a:blipFill>
          </p:spPr>
        </p:sp>
      </p:grpSp>
      <p:sp>
        <p:nvSpPr>
          <p:cNvPr name="AutoShape 92" id="92"/>
          <p:cNvSpPr/>
          <p:nvPr/>
        </p:nvSpPr>
        <p:spPr>
          <a:xfrm flipV="true">
            <a:off x="13217569" y="6144728"/>
            <a:ext cx="1868380" cy="1572355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93" id="93"/>
          <p:cNvGrpSpPr>
            <a:grpSpLocks noChangeAspect="true"/>
          </p:cNvGrpSpPr>
          <p:nvPr/>
        </p:nvGrpSpPr>
        <p:grpSpPr>
          <a:xfrm rot="0">
            <a:off x="14212382" y="4071598"/>
            <a:ext cx="2634214" cy="2634203"/>
            <a:chOff x="0" y="0"/>
            <a:chExt cx="6350000" cy="6349975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95" id="95"/>
          <p:cNvGrpSpPr>
            <a:grpSpLocks noChangeAspect="true"/>
          </p:cNvGrpSpPr>
          <p:nvPr/>
        </p:nvGrpSpPr>
        <p:grpSpPr>
          <a:xfrm rot="0">
            <a:off x="14309379" y="4168595"/>
            <a:ext cx="2440220" cy="2440210"/>
            <a:chOff x="0" y="0"/>
            <a:chExt cx="6350000" cy="6349975"/>
          </a:xfrm>
        </p:grpSpPr>
        <p:sp>
          <p:nvSpPr>
            <p:cNvPr name="Freeform 96" id="9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73913" t="-355006" r="-6488" b="-112055"/>
              </a:stretch>
            </a:blipFill>
          </p:spPr>
        </p:sp>
      </p:grpSp>
      <p:grpSp>
        <p:nvGrpSpPr>
          <p:cNvPr name="Group 97" id="97"/>
          <p:cNvGrpSpPr/>
          <p:nvPr/>
        </p:nvGrpSpPr>
        <p:grpSpPr>
          <a:xfrm rot="0">
            <a:off x="13141661" y="7638663"/>
            <a:ext cx="151815" cy="151815"/>
            <a:chOff x="0" y="0"/>
            <a:chExt cx="812800" cy="812800"/>
          </a:xfrm>
        </p:grpSpPr>
        <p:sp>
          <p:nvSpPr>
            <p:cNvPr name="Freeform 98" id="9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9" id="9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00" id="100"/>
          <p:cNvSpPr txBox="true"/>
          <p:nvPr/>
        </p:nvSpPr>
        <p:spPr>
          <a:xfrm rot="0">
            <a:off x="15607395" y="2298827"/>
            <a:ext cx="1982316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SG27-186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8435089031843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34501" y="2109387"/>
            <a:ext cx="3953611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401887" y="598348"/>
            <a:ext cx="3760165" cy="1693796"/>
            <a:chOff x="0" y="0"/>
            <a:chExt cx="5013553" cy="225839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323382" y="579298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1"/>
                </a:lnTo>
                <a:lnTo>
                  <a:pt x="0" y="40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367992" y="744728"/>
            <a:ext cx="7874504" cy="8397720"/>
          </a:xfrm>
          <a:custGeom>
            <a:avLst/>
            <a:gdLst/>
            <a:ahLst/>
            <a:cxnLst/>
            <a:rect r="r" b="b" t="t" l="l"/>
            <a:pathLst>
              <a:path h="8397720" w="7874504">
                <a:moveTo>
                  <a:pt x="0" y="0"/>
                </a:moveTo>
                <a:lnTo>
                  <a:pt x="7874504" y="0"/>
                </a:lnTo>
                <a:lnTo>
                  <a:pt x="7874504" y="8397719"/>
                </a:lnTo>
                <a:lnTo>
                  <a:pt x="0" y="83977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488" r="-7684" b="-4744"/>
            </a:stretch>
          </a:blipFill>
        </p:spPr>
      </p:sp>
      <p:sp>
        <p:nvSpPr>
          <p:cNvPr name="AutoShape 9" id="9"/>
          <p:cNvSpPr/>
          <p:nvPr/>
        </p:nvSpPr>
        <p:spPr>
          <a:xfrm>
            <a:off x="9426250" y="1779259"/>
            <a:ext cx="3519029" cy="756715"/>
          </a:xfrm>
          <a:prstGeom prst="line">
            <a:avLst/>
          </a:prstGeom>
          <a:ln cap="flat" w="3810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1323382" y="2912556"/>
            <a:ext cx="246287" cy="246287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23382" y="4111742"/>
            <a:ext cx="246287" cy="246287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323382" y="5116313"/>
            <a:ext cx="246287" cy="246287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23382" y="6371440"/>
            <a:ext cx="246287" cy="246287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323382" y="7814406"/>
            <a:ext cx="246287" cy="246287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11895034" y="1231442"/>
            <a:ext cx="2877240" cy="2877229"/>
            <a:chOff x="0" y="0"/>
            <a:chExt cx="6350000" cy="634997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12000980" y="1349348"/>
            <a:ext cx="2641426" cy="2641416"/>
            <a:chOff x="0" y="0"/>
            <a:chExt cx="6350000" cy="634997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9" id="29"/>
          <p:cNvGrpSpPr>
            <a:grpSpLocks noChangeAspect="true"/>
          </p:cNvGrpSpPr>
          <p:nvPr/>
        </p:nvGrpSpPr>
        <p:grpSpPr>
          <a:xfrm rot="0">
            <a:off x="12000980" y="1337387"/>
            <a:ext cx="2665349" cy="2665338"/>
            <a:chOff x="0" y="0"/>
            <a:chExt cx="6350000" cy="634997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18150" t="-26883" r="-211656" b="-402925"/>
              </a:stretch>
            </a:blip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1710313" y="2776853"/>
            <a:ext cx="2864051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MOTOR BRUSLESS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685581" y="3242185"/>
            <a:ext cx="2919710" cy="552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máxima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800W</a:t>
            </a:r>
          </a:p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nominal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500W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710306" y="3976078"/>
            <a:ext cx="2709542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BATERÍA DE LITIO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700870" y="4431700"/>
            <a:ext cx="2948552" cy="33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13.000 mAh / 48V / 50km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681836" y="4980649"/>
            <a:ext cx="3471936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FRENADA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716354" y="5430072"/>
            <a:ext cx="3562233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delantera y trasera +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695079" y="6324298"/>
            <a:ext cx="4796426" cy="385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9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ILUMINACIÓN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725826" y="6795987"/>
            <a:ext cx="3856518" cy="67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Luz delantera, trasera + intermitencias en puños.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416001" y="2911340"/>
            <a:ext cx="6104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400179" y="4110526"/>
            <a:ext cx="92691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397432" y="5115097"/>
            <a:ext cx="9818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385740" y="6356468"/>
            <a:ext cx="109878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716354" y="7714032"/>
            <a:ext cx="4749756" cy="45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</a:t>
            </a: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SUSPENSIÓN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710313" y="8172990"/>
            <a:ext cx="3390738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Doble. Trasero y delantero.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393774" y="7813189"/>
            <a:ext cx="1055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name="TextBox 46" id="46"/>
          <p:cNvSpPr txBox="true"/>
          <p:nvPr/>
        </p:nvSpPr>
        <p:spPr>
          <a:xfrm rot="-5400000">
            <a:off x="10469158" y="1042642"/>
            <a:ext cx="210164" cy="995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23"/>
              </a:lnSpc>
            </a:pPr>
            <a:r>
              <a:rPr lang="en-US" sz="5802" b="true">
                <a:solidFill>
                  <a:srgbClr val="EF7E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name="TextBox 47" id="47"/>
          <p:cNvSpPr txBox="true"/>
          <p:nvPr/>
        </p:nvSpPr>
        <p:spPr>
          <a:xfrm rot="-5400000">
            <a:off x="10595552" y="1170750"/>
            <a:ext cx="155894" cy="739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6"/>
              </a:lnSpc>
            </a:pPr>
            <a:r>
              <a:rPr lang="en-US" sz="4304" b="true">
                <a:solidFill>
                  <a:srgbClr val="EF7E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name="TextBox 48" id="48"/>
          <p:cNvSpPr txBox="true"/>
          <p:nvPr/>
        </p:nvSpPr>
        <p:spPr>
          <a:xfrm rot="-5400000">
            <a:off x="8260346" y="816712"/>
            <a:ext cx="406714" cy="1925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21"/>
              </a:lnSpc>
            </a:pPr>
            <a:r>
              <a:rPr lang="en-US" sz="11229" b="true">
                <a:solidFill>
                  <a:srgbClr val="FDFD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grpSp>
        <p:nvGrpSpPr>
          <p:cNvPr name="Group 49" id="49"/>
          <p:cNvGrpSpPr/>
          <p:nvPr/>
        </p:nvGrpSpPr>
        <p:grpSpPr>
          <a:xfrm rot="0">
            <a:off x="9356044" y="1709053"/>
            <a:ext cx="140413" cy="140413"/>
            <a:chOff x="0" y="0"/>
            <a:chExt cx="812800" cy="8128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52" id="52"/>
          <p:cNvGrpSpPr>
            <a:grpSpLocks noChangeAspect="true"/>
          </p:cNvGrpSpPr>
          <p:nvPr/>
        </p:nvGrpSpPr>
        <p:grpSpPr>
          <a:xfrm rot="0">
            <a:off x="9042563" y="3832167"/>
            <a:ext cx="2762612" cy="2762601"/>
            <a:chOff x="0" y="0"/>
            <a:chExt cx="6350000" cy="6349975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54" id="54"/>
          <p:cNvGrpSpPr>
            <a:grpSpLocks noChangeAspect="true"/>
          </p:cNvGrpSpPr>
          <p:nvPr/>
        </p:nvGrpSpPr>
        <p:grpSpPr>
          <a:xfrm rot="0">
            <a:off x="9144288" y="3945376"/>
            <a:ext cx="2536192" cy="2536182"/>
            <a:chOff x="0" y="0"/>
            <a:chExt cx="6350000" cy="6349975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AutoShape 56" id="56"/>
          <p:cNvSpPr/>
          <p:nvPr/>
        </p:nvSpPr>
        <p:spPr>
          <a:xfrm flipV="true">
            <a:off x="8197181" y="5851888"/>
            <a:ext cx="1736631" cy="921850"/>
          </a:xfrm>
          <a:prstGeom prst="line">
            <a:avLst/>
          </a:prstGeom>
          <a:ln cap="flat" w="3810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57" id="57"/>
          <p:cNvGrpSpPr>
            <a:grpSpLocks noChangeAspect="true"/>
          </p:cNvGrpSpPr>
          <p:nvPr/>
        </p:nvGrpSpPr>
        <p:grpSpPr>
          <a:xfrm rot="0">
            <a:off x="9144288" y="3933891"/>
            <a:ext cx="2559162" cy="2559152"/>
            <a:chOff x="0" y="0"/>
            <a:chExt cx="6350000" cy="6349975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18150" t="-26883" r="-211656" b="-402925"/>
              </a:stretch>
            </a:blipFill>
          </p:spPr>
        </p:sp>
      </p:grpSp>
      <p:grpSp>
        <p:nvGrpSpPr>
          <p:cNvPr name="Group 59" id="59"/>
          <p:cNvGrpSpPr/>
          <p:nvPr/>
        </p:nvGrpSpPr>
        <p:grpSpPr>
          <a:xfrm rot="0">
            <a:off x="8064952" y="6736455"/>
            <a:ext cx="140413" cy="140413"/>
            <a:chOff x="0" y="0"/>
            <a:chExt cx="812800" cy="81280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1" id="6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2" id="62"/>
          <p:cNvGrpSpPr>
            <a:grpSpLocks noChangeAspect="true"/>
          </p:cNvGrpSpPr>
          <p:nvPr/>
        </p:nvGrpSpPr>
        <p:grpSpPr>
          <a:xfrm rot="0">
            <a:off x="9182416" y="4033116"/>
            <a:ext cx="2459937" cy="2459927"/>
            <a:chOff x="0" y="0"/>
            <a:chExt cx="6350000" cy="6349975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67404" t="-224058" r="-180616" b="-23963"/>
              </a:stretch>
            </a:blipFill>
          </p:spPr>
        </p:sp>
      </p:grpSp>
      <p:grpSp>
        <p:nvGrpSpPr>
          <p:cNvPr name="Group 64" id="64"/>
          <p:cNvGrpSpPr/>
          <p:nvPr/>
        </p:nvGrpSpPr>
        <p:grpSpPr>
          <a:xfrm rot="0">
            <a:off x="10811376" y="1317968"/>
            <a:ext cx="1661953" cy="2076735"/>
            <a:chOff x="0" y="0"/>
            <a:chExt cx="2215938" cy="2768980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2215938" cy="2768980"/>
            </a:xfrm>
            <a:custGeom>
              <a:avLst/>
              <a:gdLst/>
              <a:ahLst/>
              <a:cxnLst/>
              <a:rect r="r" b="b" t="t" l="l"/>
              <a:pathLst>
                <a:path h="2768980" w="2215938">
                  <a:moveTo>
                    <a:pt x="0" y="0"/>
                  </a:moveTo>
                  <a:lnTo>
                    <a:pt x="2215938" y="0"/>
                  </a:lnTo>
                  <a:lnTo>
                    <a:pt x="2215938" y="2768980"/>
                  </a:lnTo>
                  <a:lnTo>
                    <a:pt x="0" y="2768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AutoShape 66" id="66"/>
          <p:cNvSpPr/>
          <p:nvPr/>
        </p:nvSpPr>
        <p:spPr>
          <a:xfrm flipV="true">
            <a:off x="11822411" y="5298197"/>
            <a:ext cx="2857034" cy="2151420"/>
          </a:xfrm>
          <a:prstGeom prst="line">
            <a:avLst/>
          </a:prstGeom>
          <a:ln cap="flat" w="3810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67" id="67"/>
          <p:cNvGrpSpPr/>
          <p:nvPr/>
        </p:nvGrpSpPr>
        <p:grpSpPr>
          <a:xfrm rot="0">
            <a:off x="11696118" y="7421645"/>
            <a:ext cx="140413" cy="140413"/>
            <a:chOff x="0" y="0"/>
            <a:chExt cx="812800" cy="812800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9" id="6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70" id="70"/>
          <p:cNvGrpSpPr>
            <a:grpSpLocks noChangeAspect="true"/>
          </p:cNvGrpSpPr>
          <p:nvPr/>
        </p:nvGrpSpPr>
        <p:grpSpPr>
          <a:xfrm rot="0">
            <a:off x="13123417" y="3768408"/>
            <a:ext cx="3085823" cy="3085810"/>
            <a:chOff x="0" y="0"/>
            <a:chExt cx="6350000" cy="6349975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72" id="72"/>
          <p:cNvGrpSpPr>
            <a:grpSpLocks noChangeAspect="true"/>
          </p:cNvGrpSpPr>
          <p:nvPr/>
        </p:nvGrpSpPr>
        <p:grpSpPr>
          <a:xfrm rot="0">
            <a:off x="13250160" y="3868917"/>
            <a:ext cx="2858571" cy="2858559"/>
            <a:chOff x="0" y="0"/>
            <a:chExt cx="6350000" cy="6349975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93384" t="-316670" r="-97044" b="-73760"/>
              </a:stretch>
            </a:blipFill>
          </p:spPr>
        </p:sp>
      </p:grpSp>
      <p:grpSp>
        <p:nvGrpSpPr>
          <p:cNvPr name="Group 74" id="74"/>
          <p:cNvGrpSpPr/>
          <p:nvPr/>
        </p:nvGrpSpPr>
        <p:grpSpPr>
          <a:xfrm rot="0">
            <a:off x="1334501" y="8828771"/>
            <a:ext cx="246287" cy="246287"/>
            <a:chOff x="0" y="0"/>
            <a:chExt cx="812800" cy="81280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76" id="7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77" id="77"/>
          <p:cNvSpPr txBox="true"/>
          <p:nvPr/>
        </p:nvSpPr>
        <p:spPr>
          <a:xfrm rot="0">
            <a:off x="1710306" y="8947473"/>
            <a:ext cx="1701105" cy="24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7"/>
              </a:lnSpc>
            </a:pPr>
            <a:r>
              <a:rPr lang="en-US" b="true" sz="2555" spc="-4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APP MÓVIL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760799" y="9184209"/>
            <a:ext cx="4319326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Funciones personalizables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405943" y="8827555"/>
            <a:ext cx="1034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1464245" y="1692564"/>
            <a:ext cx="3760165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sp>
        <p:nvSpPr>
          <p:cNvPr name="TextBox 81" id="81"/>
          <p:cNvSpPr txBox="true"/>
          <p:nvPr/>
        </p:nvSpPr>
        <p:spPr>
          <a:xfrm rot="0">
            <a:off x="1444290" y="1238252"/>
            <a:ext cx="3707247" cy="116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K2 TITÁN</a:t>
            </a:r>
          </a:p>
        </p:txBody>
      </p:sp>
      <p:sp>
        <p:nvSpPr>
          <p:cNvPr name="AutoShape 82" id="82"/>
          <p:cNvSpPr/>
          <p:nvPr/>
        </p:nvSpPr>
        <p:spPr>
          <a:xfrm>
            <a:off x="1379328" y="2451141"/>
            <a:ext cx="4050616" cy="22567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3" id="83"/>
          <p:cNvSpPr/>
          <p:nvPr/>
        </p:nvSpPr>
        <p:spPr>
          <a:xfrm flipH="false" flipV="false" rot="0">
            <a:off x="15954934" y="1965412"/>
            <a:ext cx="1488251" cy="293930"/>
          </a:xfrm>
          <a:custGeom>
            <a:avLst/>
            <a:gdLst/>
            <a:ahLst/>
            <a:cxnLst/>
            <a:rect r="r" b="b" t="t" l="l"/>
            <a:pathLst>
              <a:path h="293930" w="1488251">
                <a:moveTo>
                  <a:pt x="0" y="0"/>
                </a:moveTo>
                <a:lnTo>
                  <a:pt x="1488252" y="0"/>
                </a:lnTo>
                <a:lnTo>
                  <a:pt x="1488252" y="293929"/>
                </a:lnTo>
                <a:lnTo>
                  <a:pt x="0" y="2939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84" id="84"/>
          <p:cNvGrpSpPr/>
          <p:nvPr/>
        </p:nvGrpSpPr>
        <p:grpSpPr>
          <a:xfrm rot="0">
            <a:off x="15751027" y="489871"/>
            <a:ext cx="1896066" cy="1649925"/>
            <a:chOff x="0" y="0"/>
            <a:chExt cx="465610" cy="405166"/>
          </a:xfrm>
        </p:grpSpPr>
        <p:sp>
          <p:nvSpPr>
            <p:cNvPr name="Freeform 85" id="85"/>
            <p:cNvSpPr/>
            <p:nvPr/>
          </p:nvSpPr>
          <p:spPr>
            <a:xfrm flipH="false" flipV="false" rot="0">
              <a:off x="0" y="0"/>
              <a:ext cx="465610" cy="405166"/>
            </a:xfrm>
            <a:custGeom>
              <a:avLst/>
              <a:gdLst/>
              <a:ahLst/>
              <a:cxnLst/>
              <a:rect r="r" b="b" t="t" l="l"/>
              <a:pathLst>
                <a:path h="405166" w="465610">
                  <a:moveTo>
                    <a:pt x="202583" y="0"/>
                  </a:moveTo>
                  <a:lnTo>
                    <a:pt x="263027" y="0"/>
                  </a:lnTo>
                  <a:cubicBezTo>
                    <a:pt x="374910" y="0"/>
                    <a:pt x="465610" y="90699"/>
                    <a:pt x="465610" y="202583"/>
                  </a:cubicBezTo>
                  <a:lnTo>
                    <a:pt x="465610" y="202583"/>
                  </a:lnTo>
                  <a:cubicBezTo>
                    <a:pt x="465610" y="314466"/>
                    <a:pt x="374910" y="405166"/>
                    <a:pt x="263027" y="405166"/>
                  </a:cubicBezTo>
                  <a:lnTo>
                    <a:pt x="202583" y="405166"/>
                  </a:lnTo>
                  <a:cubicBezTo>
                    <a:pt x="90699" y="405166"/>
                    <a:pt x="0" y="314466"/>
                    <a:pt x="0" y="202583"/>
                  </a:cubicBezTo>
                  <a:lnTo>
                    <a:pt x="0" y="202583"/>
                  </a:lnTo>
                  <a:cubicBezTo>
                    <a:pt x="0" y="90699"/>
                    <a:pt x="90699" y="0"/>
                    <a:pt x="202583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86" id="86"/>
            <p:cNvSpPr txBox="true"/>
            <p:nvPr/>
          </p:nvSpPr>
          <p:spPr>
            <a:xfrm>
              <a:off x="0" y="-38100"/>
              <a:ext cx="465610" cy="4432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87" id="87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4212382" y="1446861"/>
            <a:ext cx="4891933" cy="51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1"/>
              </a:lnSpc>
            </a:pP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599€</a:t>
            </a:r>
          </a:p>
        </p:txBody>
      </p:sp>
      <p:grpSp>
        <p:nvGrpSpPr>
          <p:cNvPr name="Group 89" id="89"/>
          <p:cNvGrpSpPr/>
          <p:nvPr/>
        </p:nvGrpSpPr>
        <p:grpSpPr>
          <a:xfrm rot="0">
            <a:off x="14359521" y="8514466"/>
            <a:ext cx="5273634" cy="956218"/>
            <a:chOff x="0" y="0"/>
            <a:chExt cx="1295027" cy="234815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91" id="91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92" id="92"/>
          <p:cNvGrpSpPr/>
          <p:nvPr/>
        </p:nvGrpSpPr>
        <p:grpSpPr>
          <a:xfrm rot="0">
            <a:off x="14499586" y="8522142"/>
            <a:ext cx="5273634" cy="956218"/>
            <a:chOff x="0" y="0"/>
            <a:chExt cx="1295027" cy="234815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94" id="94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95" id="95"/>
          <p:cNvSpPr txBox="true"/>
          <p:nvPr/>
        </p:nvSpPr>
        <p:spPr>
          <a:xfrm rot="0">
            <a:off x="14581113" y="8883629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CLÁSICO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5574504" y="2298827"/>
            <a:ext cx="2015207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SG27-391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8435089037234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34501" y="2109387"/>
            <a:ext cx="3953611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401887" y="598348"/>
            <a:ext cx="3760165" cy="1693796"/>
            <a:chOff x="0" y="0"/>
            <a:chExt cx="5013553" cy="225839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323382" y="579298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1"/>
                </a:lnTo>
                <a:lnTo>
                  <a:pt x="0" y="40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23382" y="2912556"/>
            <a:ext cx="246287" cy="246287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323382" y="4111742"/>
            <a:ext cx="246287" cy="246287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23382" y="5116313"/>
            <a:ext cx="246287" cy="246287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23382" y="6371440"/>
            <a:ext cx="246287" cy="246287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23382" y="7814406"/>
            <a:ext cx="246287" cy="246287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334501" y="8828771"/>
            <a:ext cx="246287" cy="246287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26" id="26"/>
          <p:cNvSpPr/>
          <p:nvPr/>
        </p:nvSpPr>
        <p:spPr>
          <a:xfrm>
            <a:off x="1379328" y="2451141"/>
            <a:ext cx="4050616" cy="22567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7" id="27"/>
          <p:cNvSpPr/>
          <p:nvPr/>
        </p:nvSpPr>
        <p:spPr>
          <a:xfrm flipH="false" flipV="false" rot="0">
            <a:off x="5162051" y="698221"/>
            <a:ext cx="9328758" cy="9328758"/>
          </a:xfrm>
          <a:custGeom>
            <a:avLst/>
            <a:gdLst/>
            <a:ahLst/>
            <a:cxnLst/>
            <a:rect r="r" b="b" t="t" l="l"/>
            <a:pathLst>
              <a:path h="9328758" w="9328758">
                <a:moveTo>
                  <a:pt x="0" y="0"/>
                </a:moveTo>
                <a:lnTo>
                  <a:pt x="9328759" y="0"/>
                </a:lnTo>
                <a:lnTo>
                  <a:pt x="9328759" y="9328758"/>
                </a:lnTo>
                <a:lnTo>
                  <a:pt x="0" y="93287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11213847" y="955312"/>
            <a:ext cx="2816627" cy="2816616"/>
            <a:chOff x="0" y="0"/>
            <a:chExt cx="6350000" cy="6349975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30" id="30"/>
          <p:cNvGrpSpPr>
            <a:grpSpLocks noChangeAspect="true"/>
          </p:cNvGrpSpPr>
          <p:nvPr/>
        </p:nvGrpSpPr>
        <p:grpSpPr>
          <a:xfrm rot="0">
            <a:off x="11317560" y="1070734"/>
            <a:ext cx="2585781" cy="2585770"/>
            <a:chOff x="0" y="0"/>
            <a:chExt cx="6350000" cy="6349975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0">
            <a:off x="11317560" y="1059025"/>
            <a:ext cx="2609199" cy="2609189"/>
            <a:chOff x="0" y="0"/>
            <a:chExt cx="6350000" cy="6349975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22099" t="-17668" r="-207707" b="-41214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2557417" y="2082829"/>
            <a:ext cx="2135099" cy="2667965"/>
            <a:chOff x="0" y="0"/>
            <a:chExt cx="2846798" cy="3557287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846798" cy="3557287"/>
            </a:xfrm>
            <a:custGeom>
              <a:avLst/>
              <a:gdLst/>
              <a:ahLst/>
              <a:cxnLst/>
              <a:rect r="r" b="b" t="t" l="l"/>
              <a:pathLst>
                <a:path h="3557287" w="2846798">
                  <a:moveTo>
                    <a:pt x="0" y="0"/>
                  </a:moveTo>
                  <a:lnTo>
                    <a:pt x="2846798" y="0"/>
                  </a:lnTo>
                  <a:lnTo>
                    <a:pt x="2846798" y="3557287"/>
                  </a:lnTo>
                  <a:lnTo>
                    <a:pt x="0" y="3557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15751027" y="489871"/>
            <a:ext cx="1896066" cy="1649925"/>
            <a:chOff x="0" y="0"/>
            <a:chExt cx="465610" cy="405166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65610" cy="405166"/>
            </a:xfrm>
            <a:custGeom>
              <a:avLst/>
              <a:gdLst/>
              <a:ahLst/>
              <a:cxnLst/>
              <a:rect r="r" b="b" t="t" l="l"/>
              <a:pathLst>
                <a:path h="405166" w="465610">
                  <a:moveTo>
                    <a:pt x="202583" y="0"/>
                  </a:moveTo>
                  <a:lnTo>
                    <a:pt x="263027" y="0"/>
                  </a:lnTo>
                  <a:cubicBezTo>
                    <a:pt x="374910" y="0"/>
                    <a:pt x="465610" y="90699"/>
                    <a:pt x="465610" y="202583"/>
                  </a:cubicBezTo>
                  <a:lnTo>
                    <a:pt x="465610" y="202583"/>
                  </a:lnTo>
                  <a:cubicBezTo>
                    <a:pt x="465610" y="314466"/>
                    <a:pt x="374910" y="405166"/>
                    <a:pt x="263027" y="405166"/>
                  </a:cubicBezTo>
                  <a:lnTo>
                    <a:pt x="202583" y="405166"/>
                  </a:lnTo>
                  <a:cubicBezTo>
                    <a:pt x="90699" y="405166"/>
                    <a:pt x="0" y="314466"/>
                    <a:pt x="0" y="202583"/>
                  </a:cubicBezTo>
                  <a:lnTo>
                    <a:pt x="0" y="202583"/>
                  </a:lnTo>
                  <a:cubicBezTo>
                    <a:pt x="0" y="90699"/>
                    <a:pt x="90699" y="0"/>
                    <a:pt x="202583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38100"/>
              <a:ext cx="465610" cy="4432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4552451" y="8418682"/>
            <a:ext cx="5273634" cy="956218"/>
            <a:chOff x="0" y="0"/>
            <a:chExt cx="1295027" cy="234815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14692516" y="8426357"/>
            <a:ext cx="5273634" cy="956218"/>
            <a:chOff x="0" y="0"/>
            <a:chExt cx="1295027" cy="234815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45" id="45"/>
          <p:cNvSpPr txBox="true"/>
          <p:nvPr/>
        </p:nvSpPr>
        <p:spPr>
          <a:xfrm rot="0">
            <a:off x="1710313" y="2776853"/>
            <a:ext cx="2864051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MOTOR BRUSLESS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639221" y="3242185"/>
            <a:ext cx="3012430" cy="552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máxima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1000W</a:t>
            </a:r>
          </a:p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nominal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900W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710306" y="3976078"/>
            <a:ext cx="2709542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BATERÍA DE LITIO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695479" y="4431700"/>
            <a:ext cx="2959333" cy="33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15.000 mAh / 48V / 60km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681836" y="4980649"/>
            <a:ext cx="3471936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FRENADA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716354" y="5430072"/>
            <a:ext cx="3562233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delantera y trasera +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695079" y="6324298"/>
            <a:ext cx="4796426" cy="385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9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ILUMINACIÓN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725826" y="6795987"/>
            <a:ext cx="3951768" cy="67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Luz delantera, trasera + intermitencias en puños.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416001" y="2911340"/>
            <a:ext cx="6104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400179" y="4110526"/>
            <a:ext cx="92691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397432" y="5115097"/>
            <a:ext cx="9818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385740" y="6356468"/>
            <a:ext cx="109878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716354" y="7714032"/>
            <a:ext cx="4749756" cy="45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</a:t>
            </a: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SUSPENSIÓN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710313" y="8172990"/>
            <a:ext cx="3390738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Doble. Trasero y delantero.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393774" y="7813189"/>
            <a:ext cx="1055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710306" y="8947473"/>
            <a:ext cx="1701105" cy="24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7"/>
              </a:lnSpc>
            </a:pPr>
            <a:r>
              <a:rPr lang="en-US" b="true" sz="2555" spc="-4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APP MÓVIL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760799" y="9184209"/>
            <a:ext cx="4319326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Funciones personalizables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405943" y="8827555"/>
            <a:ext cx="1034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464245" y="1692564"/>
            <a:ext cx="3760165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sp>
        <p:nvSpPr>
          <p:cNvPr name="TextBox 64" id="64"/>
          <p:cNvSpPr txBox="true"/>
          <p:nvPr/>
        </p:nvSpPr>
        <p:spPr>
          <a:xfrm rot="0">
            <a:off x="1444290" y="1238252"/>
            <a:ext cx="3707247" cy="116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K2 PRO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4212382" y="1446861"/>
            <a:ext cx="4891933" cy="51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1"/>
              </a:lnSpc>
            </a:pP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799€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4774042" y="8787845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CLÁSICO</a:t>
            </a:r>
          </a:p>
        </p:txBody>
      </p:sp>
      <p:grpSp>
        <p:nvGrpSpPr>
          <p:cNvPr name="Group 68" id="68"/>
          <p:cNvGrpSpPr>
            <a:grpSpLocks noChangeAspect="true"/>
          </p:cNvGrpSpPr>
          <p:nvPr/>
        </p:nvGrpSpPr>
        <p:grpSpPr>
          <a:xfrm rot="0">
            <a:off x="10388729" y="4750795"/>
            <a:ext cx="2233431" cy="2233422"/>
            <a:chOff x="0" y="0"/>
            <a:chExt cx="6350000" cy="6349975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70" id="70"/>
          <p:cNvGrpSpPr>
            <a:grpSpLocks noChangeAspect="true"/>
          </p:cNvGrpSpPr>
          <p:nvPr/>
        </p:nvGrpSpPr>
        <p:grpSpPr>
          <a:xfrm rot="0">
            <a:off x="10470388" y="4825565"/>
            <a:ext cx="2083891" cy="2083882"/>
            <a:chOff x="0" y="0"/>
            <a:chExt cx="6350000" cy="6349975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AutoShape 72" id="72"/>
          <p:cNvSpPr/>
          <p:nvPr/>
        </p:nvSpPr>
        <p:spPr>
          <a:xfrm flipH="true">
            <a:off x="9474276" y="5884317"/>
            <a:ext cx="1828905" cy="0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73" id="73"/>
          <p:cNvGrpSpPr>
            <a:grpSpLocks noChangeAspect="true"/>
          </p:cNvGrpSpPr>
          <p:nvPr/>
        </p:nvGrpSpPr>
        <p:grpSpPr>
          <a:xfrm rot="0">
            <a:off x="10497607" y="4869596"/>
            <a:ext cx="2029452" cy="2029444"/>
            <a:chOff x="0" y="0"/>
            <a:chExt cx="6350000" cy="6349975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0398" t="-234716" r="-20459" b="-26142"/>
              </a:stretch>
            </a:blipFill>
          </p:spPr>
        </p:sp>
      </p:grpSp>
      <p:sp>
        <p:nvSpPr>
          <p:cNvPr name="AutoShape 75" id="75"/>
          <p:cNvSpPr/>
          <p:nvPr/>
        </p:nvSpPr>
        <p:spPr>
          <a:xfrm>
            <a:off x="8735515" y="2061765"/>
            <a:ext cx="3821902" cy="21065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76" id="76"/>
          <p:cNvGrpSpPr/>
          <p:nvPr/>
        </p:nvGrpSpPr>
        <p:grpSpPr>
          <a:xfrm rot="0">
            <a:off x="8659607" y="2006922"/>
            <a:ext cx="151815" cy="151815"/>
            <a:chOff x="0" y="0"/>
            <a:chExt cx="812800" cy="812800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8" id="7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79" id="79"/>
          <p:cNvSpPr/>
          <p:nvPr/>
        </p:nvSpPr>
        <p:spPr>
          <a:xfrm flipV="true">
            <a:off x="7941260" y="5884317"/>
            <a:ext cx="1539158" cy="987869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80" id="80"/>
          <p:cNvGrpSpPr/>
          <p:nvPr/>
        </p:nvGrpSpPr>
        <p:grpSpPr>
          <a:xfrm rot="0">
            <a:off x="7833429" y="6796279"/>
            <a:ext cx="151815" cy="151815"/>
            <a:chOff x="0" y="0"/>
            <a:chExt cx="812800" cy="812800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2" id="8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83" id="83"/>
          <p:cNvGrpSpPr>
            <a:grpSpLocks noChangeAspect="true"/>
          </p:cNvGrpSpPr>
          <p:nvPr/>
        </p:nvGrpSpPr>
        <p:grpSpPr>
          <a:xfrm rot="0">
            <a:off x="14108060" y="5056849"/>
            <a:ext cx="2292896" cy="2292887"/>
            <a:chOff x="0" y="0"/>
            <a:chExt cx="6350000" cy="6349975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85" id="85"/>
          <p:cNvGrpSpPr>
            <a:grpSpLocks noChangeAspect="true"/>
          </p:cNvGrpSpPr>
          <p:nvPr/>
        </p:nvGrpSpPr>
        <p:grpSpPr>
          <a:xfrm rot="0">
            <a:off x="14191893" y="5133609"/>
            <a:ext cx="2139374" cy="2139365"/>
            <a:chOff x="0" y="0"/>
            <a:chExt cx="6350000" cy="6349975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87" id="87"/>
          <p:cNvGrpSpPr>
            <a:grpSpLocks noChangeAspect="true"/>
          </p:cNvGrpSpPr>
          <p:nvPr/>
        </p:nvGrpSpPr>
        <p:grpSpPr>
          <a:xfrm rot="0">
            <a:off x="14219837" y="5178812"/>
            <a:ext cx="2083486" cy="2083477"/>
            <a:chOff x="0" y="0"/>
            <a:chExt cx="6350000" cy="6349975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60113" t="-452733" r="-404572" b="-103880"/>
              </a:stretch>
            </a:blipFill>
          </p:spPr>
        </p:sp>
      </p:grpSp>
      <p:sp>
        <p:nvSpPr>
          <p:cNvPr name="AutoShape 89" id="89"/>
          <p:cNvSpPr/>
          <p:nvPr/>
        </p:nvSpPr>
        <p:spPr>
          <a:xfrm flipV="true">
            <a:off x="12572852" y="6220551"/>
            <a:ext cx="2688728" cy="1928391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90" id="90"/>
          <p:cNvGrpSpPr/>
          <p:nvPr/>
        </p:nvGrpSpPr>
        <p:grpSpPr>
          <a:xfrm rot="0">
            <a:off x="12496944" y="8060692"/>
            <a:ext cx="151815" cy="151815"/>
            <a:chOff x="0" y="0"/>
            <a:chExt cx="812800" cy="812800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2" id="9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93" id="93"/>
          <p:cNvSpPr txBox="true"/>
          <p:nvPr/>
        </p:nvSpPr>
        <p:spPr>
          <a:xfrm rot="0">
            <a:off x="15547864" y="2298827"/>
            <a:ext cx="2041847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SG27-369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8435089035834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34501" y="1970165"/>
            <a:ext cx="3953611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401887" y="459125"/>
            <a:ext cx="3760165" cy="1693796"/>
            <a:chOff x="0" y="0"/>
            <a:chExt cx="5013553" cy="2258395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47625"/>
              <a:ext cx="5013553" cy="840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67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538129"/>
              <a:ext cx="5013553" cy="7202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28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323382" y="492007"/>
            <a:ext cx="3524830" cy="409761"/>
          </a:xfrm>
          <a:custGeom>
            <a:avLst/>
            <a:gdLst/>
            <a:ahLst/>
            <a:cxnLst/>
            <a:rect r="r" b="b" t="t" l="l"/>
            <a:pathLst>
              <a:path h="409761" w="3524830">
                <a:moveTo>
                  <a:pt x="0" y="0"/>
                </a:moveTo>
                <a:lnTo>
                  <a:pt x="3524830" y="0"/>
                </a:lnTo>
                <a:lnTo>
                  <a:pt x="3524830" y="409761"/>
                </a:lnTo>
                <a:lnTo>
                  <a:pt x="0" y="409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23382" y="2773333"/>
            <a:ext cx="246287" cy="246287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323382" y="3972520"/>
            <a:ext cx="246287" cy="246287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23382" y="4977091"/>
            <a:ext cx="246287" cy="246287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23382" y="6232218"/>
            <a:ext cx="246287" cy="246287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23382" y="7675183"/>
            <a:ext cx="246287" cy="246287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334501" y="8971217"/>
            <a:ext cx="246287" cy="246287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384D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AutoShape 26" id="26"/>
          <p:cNvSpPr/>
          <p:nvPr/>
        </p:nvSpPr>
        <p:spPr>
          <a:xfrm>
            <a:off x="1379328" y="2311919"/>
            <a:ext cx="4050616" cy="22567"/>
          </a:xfrm>
          <a:prstGeom prst="line">
            <a:avLst/>
          </a:prstGeom>
          <a:ln cap="flat" w="19050">
            <a:solidFill>
              <a:srgbClr val="FFFFFF">
                <a:alpha val="47843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7" id="27"/>
          <p:cNvSpPr/>
          <p:nvPr/>
        </p:nvSpPr>
        <p:spPr>
          <a:xfrm flipH="false" flipV="false" rot="0">
            <a:off x="6491505" y="598348"/>
            <a:ext cx="6498833" cy="8962019"/>
          </a:xfrm>
          <a:custGeom>
            <a:avLst/>
            <a:gdLst/>
            <a:ahLst/>
            <a:cxnLst/>
            <a:rect r="r" b="b" t="t" l="l"/>
            <a:pathLst>
              <a:path h="8962019" w="6498833">
                <a:moveTo>
                  <a:pt x="0" y="0"/>
                </a:moveTo>
                <a:lnTo>
                  <a:pt x="6498834" y="0"/>
                </a:lnTo>
                <a:lnTo>
                  <a:pt x="6498834" y="8962018"/>
                </a:lnTo>
                <a:lnTo>
                  <a:pt x="0" y="8962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17" r="0" b="-1117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710313" y="2637631"/>
            <a:ext cx="2864051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MOTOR BRUSLESS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639221" y="3102963"/>
            <a:ext cx="3012430" cy="552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máxima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1000W</a:t>
            </a:r>
          </a:p>
          <a:p>
            <a:pPr algn="ctr">
              <a:lnSpc>
                <a:spcPts val="2151"/>
              </a:lnSpc>
            </a:pPr>
            <a:r>
              <a:rPr lang="en-US" sz="192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Potencia nominal </a:t>
            </a:r>
            <a:r>
              <a:rPr lang="en-US" b="true" sz="1920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900W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710306" y="3836855"/>
            <a:ext cx="2709542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BATERÍA DE LITIO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695479" y="4292478"/>
            <a:ext cx="2959333" cy="33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15.000 mAh / 48V / 60km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681836" y="4841426"/>
            <a:ext cx="3471936" cy="4593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FRENADA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716354" y="5290849"/>
            <a:ext cx="3562233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Frenada delantera y trasera + </a:t>
            </a:r>
            <a:r>
              <a:rPr lang="en-US" sz="1919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frenada regenerativa</a:t>
            </a: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695079" y="6185076"/>
            <a:ext cx="4796426" cy="385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9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ILUMINACIÓN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725826" y="6656765"/>
            <a:ext cx="3951768" cy="67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Luz delantera, trasera + intermitencias en puños.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416001" y="2772117"/>
            <a:ext cx="6104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1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00179" y="3971303"/>
            <a:ext cx="92691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397432" y="4975874"/>
            <a:ext cx="98187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385740" y="6217246"/>
            <a:ext cx="109878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716354" y="7574810"/>
            <a:ext cx="4749756" cy="458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SISTEMA DE </a:t>
            </a:r>
            <a:r>
              <a:rPr lang="en-US" sz="255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SUSPENSIÓN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710313" y="8033768"/>
            <a:ext cx="3390738" cy="665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Doble. Trasero y delantero.  + neumáticos de 12".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393774" y="7673967"/>
            <a:ext cx="1055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710306" y="9089919"/>
            <a:ext cx="1701105" cy="246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7"/>
              </a:lnSpc>
            </a:pPr>
            <a:r>
              <a:rPr lang="en-US" b="true" sz="2555" spc="-4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APP MÓVIL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760799" y="9326655"/>
            <a:ext cx="4319326" cy="332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6"/>
              </a:lnSpc>
            </a:pPr>
            <a:r>
              <a:rPr lang="en-US" sz="191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Funciones personalizables.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405943" y="8970001"/>
            <a:ext cx="103403" cy="220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7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6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464245" y="1553341"/>
            <a:ext cx="3760165" cy="542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8"/>
              </a:lnSpc>
            </a:pPr>
          </a:p>
        </p:txBody>
      </p:sp>
      <p:sp>
        <p:nvSpPr>
          <p:cNvPr name="TextBox 47" id="47"/>
          <p:cNvSpPr txBox="true"/>
          <p:nvPr/>
        </p:nvSpPr>
        <p:spPr>
          <a:xfrm rot="0">
            <a:off x="1444290" y="1099029"/>
            <a:ext cx="3707247" cy="116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42"/>
              </a:lnSpc>
            </a:pPr>
            <a:r>
              <a:rPr lang="en-US" sz="9930" spc="-178">
                <a:solidFill>
                  <a:srgbClr val="053B4F"/>
                </a:solidFill>
                <a:latin typeface="League Gothic"/>
                <a:ea typeface="League Gothic"/>
                <a:cs typeface="League Gothic"/>
                <a:sym typeface="League Gothic"/>
              </a:rPr>
              <a:t>K2 PRO XL</a:t>
            </a:r>
          </a:p>
        </p:txBody>
      </p:sp>
      <p:grpSp>
        <p:nvGrpSpPr>
          <p:cNvPr name="Group 48" id="48"/>
          <p:cNvGrpSpPr/>
          <p:nvPr/>
        </p:nvGrpSpPr>
        <p:grpSpPr>
          <a:xfrm rot="0">
            <a:off x="14552451" y="8418682"/>
            <a:ext cx="5273634" cy="956218"/>
            <a:chOff x="0" y="0"/>
            <a:chExt cx="1295027" cy="234815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50" id="50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14692516" y="8426357"/>
            <a:ext cx="5273634" cy="956218"/>
            <a:chOff x="0" y="0"/>
            <a:chExt cx="1295027" cy="234815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295027" cy="234815"/>
            </a:xfrm>
            <a:custGeom>
              <a:avLst/>
              <a:gdLst/>
              <a:ahLst/>
              <a:cxnLst/>
              <a:rect r="r" b="b" t="t" l="l"/>
              <a:pathLst>
                <a:path h="234815" w="1295027">
                  <a:moveTo>
                    <a:pt x="74870" y="0"/>
                  </a:moveTo>
                  <a:lnTo>
                    <a:pt x="1220156" y="0"/>
                  </a:lnTo>
                  <a:cubicBezTo>
                    <a:pt x="1261506" y="0"/>
                    <a:pt x="1295027" y="33521"/>
                    <a:pt x="1295027" y="74870"/>
                  </a:cubicBezTo>
                  <a:lnTo>
                    <a:pt x="1295027" y="159945"/>
                  </a:lnTo>
                  <a:cubicBezTo>
                    <a:pt x="1295027" y="179802"/>
                    <a:pt x="1287138" y="198845"/>
                    <a:pt x="1273098" y="212886"/>
                  </a:cubicBezTo>
                  <a:cubicBezTo>
                    <a:pt x="1259057" y="226927"/>
                    <a:pt x="1240013" y="234815"/>
                    <a:pt x="1220156" y="234815"/>
                  </a:cubicBezTo>
                  <a:lnTo>
                    <a:pt x="74870" y="234815"/>
                  </a:lnTo>
                  <a:cubicBezTo>
                    <a:pt x="33521" y="234815"/>
                    <a:pt x="0" y="201294"/>
                    <a:pt x="0" y="159945"/>
                  </a:cubicBezTo>
                  <a:lnTo>
                    <a:pt x="0" y="74870"/>
                  </a:lnTo>
                  <a:cubicBezTo>
                    <a:pt x="0" y="33521"/>
                    <a:pt x="33521" y="0"/>
                    <a:pt x="7487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38100"/>
              <a:ext cx="1295027" cy="2729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54" id="54"/>
          <p:cNvSpPr txBox="true"/>
          <p:nvPr/>
        </p:nvSpPr>
        <p:spPr>
          <a:xfrm rot="0">
            <a:off x="14774042" y="8787845"/>
            <a:ext cx="3893888" cy="475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4852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CLÁSICO</a:t>
            </a:r>
          </a:p>
        </p:txBody>
      </p:sp>
      <p:grpSp>
        <p:nvGrpSpPr>
          <p:cNvPr name="Group 55" id="55"/>
          <p:cNvGrpSpPr/>
          <p:nvPr/>
        </p:nvGrpSpPr>
        <p:grpSpPr>
          <a:xfrm rot="0">
            <a:off x="15751027" y="489871"/>
            <a:ext cx="1896066" cy="1649925"/>
            <a:chOff x="0" y="0"/>
            <a:chExt cx="465610" cy="405166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465610" cy="405166"/>
            </a:xfrm>
            <a:custGeom>
              <a:avLst/>
              <a:gdLst/>
              <a:ahLst/>
              <a:cxnLst/>
              <a:rect r="r" b="b" t="t" l="l"/>
              <a:pathLst>
                <a:path h="405166" w="465610">
                  <a:moveTo>
                    <a:pt x="202583" y="0"/>
                  </a:moveTo>
                  <a:lnTo>
                    <a:pt x="263027" y="0"/>
                  </a:lnTo>
                  <a:cubicBezTo>
                    <a:pt x="374910" y="0"/>
                    <a:pt x="465610" y="90699"/>
                    <a:pt x="465610" y="202583"/>
                  </a:cubicBezTo>
                  <a:lnTo>
                    <a:pt x="465610" y="202583"/>
                  </a:lnTo>
                  <a:cubicBezTo>
                    <a:pt x="465610" y="314466"/>
                    <a:pt x="374910" y="405166"/>
                    <a:pt x="263027" y="405166"/>
                  </a:cubicBezTo>
                  <a:lnTo>
                    <a:pt x="202583" y="405166"/>
                  </a:lnTo>
                  <a:cubicBezTo>
                    <a:pt x="90699" y="405166"/>
                    <a:pt x="0" y="314466"/>
                    <a:pt x="0" y="202583"/>
                  </a:cubicBezTo>
                  <a:lnTo>
                    <a:pt x="0" y="202583"/>
                  </a:lnTo>
                  <a:cubicBezTo>
                    <a:pt x="0" y="90699"/>
                    <a:pt x="90699" y="0"/>
                    <a:pt x="202583" y="0"/>
                  </a:cubicBezTo>
                  <a:close/>
                </a:path>
              </a:pathLst>
            </a:custGeom>
            <a:solidFill>
              <a:srgbClr val="053B4F"/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0" y="-38100"/>
              <a:ext cx="465610" cy="4432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58" id="58"/>
          <p:cNvSpPr txBox="true"/>
          <p:nvPr/>
        </p:nvSpPr>
        <p:spPr>
          <a:xfrm rot="0">
            <a:off x="13624901" y="941017"/>
            <a:ext cx="6148318" cy="458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2"/>
              </a:lnSpc>
            </a:pPr>
            <a:r>
              <a:rPr lang="en-US" sz="4750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PVP</a:t>
            </a:r>
            <a:r>
              <a:rPr lang="en-US" sz="4750" i="true">
                <a:solidFill>
                  <a:srgbClr val="4591B8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R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4212382" y="1446861"/>
            <a:ext cx="4891933" cy="51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1"/>
              </a:lnSpc>
            </a:pPr>
            <a:r>
              <a:rPr lang="en-US" sz="5319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899€</a:t>
            </a:r>
          </a:p>
        </p:txBody>
      </p:sp>
      <p:grpSp>
        <p:nvGrpSpPr>
          <p:cNvPr name="Group 60" id="60"/>
          <p:cNvGrpSpPr>
            <a:grpSpLocks noChangeAspect="true"/>
          </p:cNvGrpSpPr>
          <p:nvPr/>
        </p:nvGrpSpPr>
        <p:grpSpPr>
          <a:xfrm rot="0">
            <a:off x="13218939" y="5020916"/>
            <a:ext cx="2455001" cy="2454992"/>
            <a:chOff x="0" y="0"/>
            <a:chExt cx="6350000" cy="6349975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EF7E2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2" id="62"/>
          <p:cNvGrpSpPr>
            <a:grpSpLocks noChangeAspect="true"/>
          </p:cNvGrpSpPr>
          <p:nvPr/>
        </p:nvGrpSpPr>
        <p:grpSpPr>
          <a:xfrm rot="0">
            <a:off x="13308698" y="5103103"/>
            <a:ext cx="2290626" cy="2290617"/>
            <a:chOff x="0" y="0"/>
            <a:chExt cx="6350000" cy="6349975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64" id="64"/>
          <p:cNvGrpSpPr>
            <a:grpSpLocks noChangeAspect="true"/>
          </p:cNvGrpSpPr>
          <p:nvPr/>
        </p:nvGrpSpPr>
        <p:grpSpPr>
          <a:xfrm rot="0">
            <a:off x="13338618" y="5151502"/>
            <a:ext cx="2230786" cy="2230777"/>
            <a:chOff x="0" y="0"/>
            <a:chExt cx="6350000" cy="6349975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30426" t="-282115" r="-291228" b="-9127"/>
              </a:stretch>
            </a:blipFill>
          </p:spPr>
        </p:sp>
      </p:grpSp>
      <p:grpSp>
        <p:nvGrpSpPr>
          <p:cNvPr name="Group 66" id="66"/>
          <p:cNvGrpSpPr>
            <a:grpSpLocks noChangeAspect="true"/>
          </p:cNvGrpSpPr>
          <p:nvPr/>
        </p:nvGrpSpPr>
        <p:grpSpPr>
          <a:xfrm rot="0">
            <a:off x="13218939" y="5020916"/>
            <a:ext cx="2455001" cy="2454992"/>
            <a:chOff x="0" y="0"/>
            <a:chExt cx="6350000" cy="6349975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68" id="68"/>
          <p:cNvGrpSpPr>
            <a:grpSpLocks noChangeAspect="true"/>
          </p:cNvGrpSpPr>
          <p:nvPr/>
        </p:nvGrpSpPr>
        <p:grpSpPr>
          <a:xfrm rot="0">
            <a:off x="13308698" y="5103103"/>
            <a:ext cx="2290626" cy="2290617"/>
            <a:chOff x="0" y="0"/>
            <a:chExt cx="6350000" cy="6349975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AutoShape 70" id="70"/>
          <p:cNvSpPr/>
          <p:nvPr/>
        </p:nvSpPr>
        <p:spPr>
          <a:xfrm flipV="true">
            <a:off x="12138000" y="6843612"/>
            <a:ext cx="1817790" cy="689436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71" id="71"/>
          <p:cNvGrpSpPr>
            <a:grpSpLocks noChangeAspect="true"/>
          </p:cNvGrpSpPr>
          <p:nvPr/>
        </p:nvGrpSpPr>
        <p:grpSpPr>
          <a:xfrm rot="0">
            <a:off x="13358620" y="5103103"/>
            <a:ext cx="2230786" cy="2230777"/>
            <a:chOff x="0" y="0"/>
            <a:chExt cx="6350000" cy="6349975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03366" t="-379948" r="-2358" b="-92060"/>
              </a:stretch>
            </a:blipFill>
          </p:spPr>
        </p:sp>
      </p:grpSp>
      <p:grpSp>
        <p:nvGrpSpPr>
          <p:cNvPr name="Group 73" id="73"/>
          <p:cNvGrpSpPr>
            <a:grpSpLocks noChangeAspect="true"/>
          </p:cNvGrpSpPr>
          <p:nvPr/>
        </p:nvGrpSpPr>
        <p:grpSpPr>
          <a:xfrm rot="0">
            <a:off x="10630884" y="414250"/>
            <a:ext cx="2994017" cy="2994005"/>
            <a:chOff x="0" y="0"/>
            <a:chExt cx="6350000" cy="6349975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75" id="75"/>
          <p:cNvGrpSpPr>
            <a:grpSpLocks noChangeAspect="true"/>
          </p:cNvGrpSpPr>
          <p:nvPr/>
        </p:nvGrpSpPr>
        <p:grpSpPr>
          <a:xfrm rot="0">
            <a:off x="10741129" y="536942"/>
            <a:ext cx="2748632" cy="2748621"/>
            <a:chOff x="0" y="0"/>
            <a:chExt cx="6350000" cy="6349975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AutoShape 77" id="77"/>
          <p:cNvSpPr/>
          <p:nvPr/>
        </p:nvSpPr>
        <p:spPr>
          <a:xfrm flipV="true">
            <a:off x="9826886" y="1702089"/>
            <a:ext cx="2084490" cy="28568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78" id="78"/>
          <p:cNvGrpSpPr>
            <a:grpSpLocks noChangeAspect="true"/>
          </p:cNvGrpSpPr>
          <p:nvPr/>
        </p:nvGrpSpPr>
        <p:grpSpPr>
          <a:xfrm rot="0">
            <a:off x="10741129" y="524495"/>
            <a:ext cx="2773526" cy="2773515"/>
            <a:chOff x="0" y="0"/>
            <a:chExt cx="6350000" cy="6349975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22099" t="-17668" r="-207707" b="-412140"/>
              </a:stretch>
            </a:blipFill>
          </p:spPr>
        </p:sp>
      </p:grpSp>
      <p:grpSp>
        <p:nvGrpSpPr>
          <p:cNvPr name="Group 80" id="80"/>
          <p:cNvGrpSpPr/>
          <p:nvPr/>
        </p:nvGrpSpPr>
        <p:grpSpPr>
          <a:xfrm rot="0">
            <a:off x="12368676" y="1404378"/>
            <a:ext cx="1996823" cy="2495180"/>
            <a:chOff x="0" y="0"/>
            <a:chExt cx="2662431" cy="3326907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2662431" cy="3326907"/>
            </a:xfrm>
            <a:custGeom>
              <a:avLst/>
              <a:gdLst/>
              <a:ahLst/>
              <a:cxnLst/>
              <a:rect r="r" b="b" t="t" l="l"/>
              <a:pathLst>
                <a:path h="3326907" w="2662431">
                  <a:moveTo>
                    <a:pt x="0" y="0"/>
                  </a:moveTo>
                  <a:lnTo>
                    <a:pt x="2662431" y="0"/>
                  </a:lnTo>
                  <a:lnTo>
                    <a:pt x="2662431" y="3326907"/>
                  </a:lnTo>
                  <a:lnTo>
                    <a:pt x="0" y="3326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82" id="82"/>
          <p:cNvGrpSpPr/>
          <p:nvPr/>
        </p:nvGrpSpPr>
        <p:grpSpPr>
          <a:xfrm rot="0">
            <a:off x="9740922" y="1654749"/>
            <a:ext cx="151815" cy="151815"/>
            <a:chOff x="0" y="0"/>
            <a:chExt cx="812800" cy="812800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4" id="8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85" id="85"/>
          <p:cNvGrpSpPr/>
          <p:nvPr/>
        </p:nvGrpSpPr>
        <p:grpSpPr>
          <a:xfrm rot="0">
            <a:off x="12051985" y="7457140"/>
            <a:ext cx="151815" cy="151815"/>
            <a:chOff x="0" y="0"/>
            <a:chExt cx="812800" cy="812800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7" id="8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88" id="88"/>
          <p:cNvGrpSpPr>
            <a:grpSpLocks noChangeAspect="true"/>
          </p:cNvGrpSpPr>
          <p:nvPr/>
        </p:nvGrpSpPr>
        <p:grpSpPr>
          <a:xfrm rot="0">
            <a:off x="15289898" y="5561677"/>
            <a:ext cx="2112108" cy="2112100"/>
            <a:chOff x="0" y="0"/>
            <a:chExt cx="6350000" cy="6349975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EF7E2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90" id="90"/>
          <p:cNvGrpSpPr>
            <a:grpSpLocks noChangeAspect="true"/>
          </p:cNvGrpSpPr>
          <p:nvPr/>
        </p:nvGrpSpPr>
        <p:grpSpPr>
          <a:xfrm rot="0">
            <a:off x="15367120" y="5632385"/>
            <a:ext cx="1970691" cy="1970684"/>
            <a:chOff x="0" y="0"/>
            <a:chExt cx="6350000" cy="6349975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92" id="92"/>
          <p:cNvGrpSpPr>
            <a:grpSpLocks noChangeAspect="true"/>
          </p:cNvGrpSpPr>
          <p:nvPr/>
        </p:nvGrpSpPr>
        <p:grpSpPr>
          <a:xfrm rot="0">
            <a:off x="15392861" y="5674024"/>
            <a:ext cx="1919210" cy="1919202"/>
            <a:chOff x="0" y="0"/>
            <a:chExt cx="6350000" cy="6349975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30426" t="-282115" r="-291228" b="-9127"/>
              </a:stretch>
            </a:blipFill>
          </p:spPr>
        </p:sp>
      </p:grpSp>
      <p:grpSp>
        <p:nvGrpSpPr>
          <p:cNvPr name="Group 94" id="94"/>
          <p:cNvGrpSpPr>
            <a:grpSpLocks noChangeAspect="true"/>
          </p:cNvGrpSpPr>
          <p:nvPr/>
        </p:nvGrpSpPr>
        <p:grpSpPr>
          <a:xfrm rot="0">
            <a:off x="15289898" y="5561677"/>
            <a:ext cx="2112108" cy="2112100"/>
            <a:chOff x="0" y="0"/>
            <a:chExt cx="6350000" cy="6349975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96" id="96"/>
          <p:cNvGrpSpPr>
            <a:grpSpLocks noChangeAspect="true"/>
          </p:cNvGrpSpPr>
          <p:nvPr/>
        </p:nvGrpSpPr>
        <p:grpSpPr>
          <a:xfrm rot="0">
            <a:off x="15367120" y="5632385"/>
            <a:ext cx="1970691" cy="1970684"/>
            <a:chOff x="0" y="0"/>
            <a:chExt cx="6350000" cy="6349975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AutoShape 98" id="98"/>
          <p:cNvSpPr/>
          <p:nvPr/>
        </p:nvSpPr>
        <p:spPr>
          <a:xfrm flipH="true">
            <a:off x="9443496" y="5166621"/>
            <a:ext cx="1566631" cy="629602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99" id="99"/>
          <p:cNvGrpSpPr>
            <a:grpSpLocks noChangeAspect="true"/>
          </p:cNvGrpSpPr>
          <p:nvPr/>
        </p:nvGrpSpPr>
        <p:grpSpPr>
          <a:xfrm rot="0">
            <a:off x="15400544" y="5632385"/>
            <a:ext cx="1919210" cy="1919202"/>
            <a:chOff x="0" y="0"/>
            <a:chExt cx="6350000" cy="6349975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2548" t="-252322" r="-158623" b="-58184"/>
              </a:stretch>
            </a:blipFill>
          </p:spPr>
        </p:sp>
      </p:grpSp>
      <p:sp>
        <p:nvSpPr>
          <p:cNvPr name="AutoShape 101" id="101"/>
          <p:cNvSpPr/>
          <p:nvPr/>
        </p:nvSpPr>
        <p:spPr>
          <a:xfrm flipV="true">
            <a:off x="8403402" y="5786698"/>
            <a:ext cx="1059144" cy="2003535"/>
          </a:xfrm>
          <a:prstGeom prst="line">
            <a:avLst/>
          </a:prstGeom>
          <a:ln cap="flat" w="57150">
            <a:gradFill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102" id="102"/>
          <p:cNvGrpSpPr/>
          <p:nvPr/>
        </p:nvGrpSpPr>
        <p:grpSpPr>
          <a:xfrm rot="0">
            <a:off x="8327494" y="7714325"/>
            <a:ext cx="151815" cy="151815"/>
            <a:chOff x="0" y="0"/>
            <a:chExt cx="812800" cy="812800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4" id="10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05" id="105"/>
          <p:cNvGrpSpPr>
            <a:grpSpLocks noChangeAspect="true"/>
          </p:cNvGrpSpPr>
          <p:nvPr/>
        </p:nvGrpSpPr>
        <p:grpSpPr>
          <a:xfrm rot="0">
            <a:off x="9939876" y="4136311"/>
            <a:ext cx="2112108" cy="2112100"/>
            <a:chOff x="0" y="0"/>
            <a:chExt cx="6350000" cy="6349975"/>
          </a:xfrm>
        </p:grpSpPr>
        <p:sp>
          <p:nvSpPr>
            <p:cNvPr name="Freeform 106" id="10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EF7E2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07" id="107"/>
          <p:cNvGrpSpPr>
            <a:grpSpLocks noChangeAspect="true"/>
          </p:cNvGrpSpPr>
          <p:nvPr/>
        </p:nvGrpSpPr>
        <p:grpSpPr>
          <a:xfrm rot="0">
            <a:off x="10017099" y="4207020"/>
            <a:ext cx="1970691" cy="1970684"/>
            <a:chOff x="0" y="0"/>
            <a:chExt cx="6350000" cy="6349975"/>
          </a:xfrm>
        </p:grpSpPr>
        <p:sp>
          <p:nvSpPr>
            <p:cNvPr name="Freeform 108" id="10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09" id="109"/>
          <p:cNvGrpSpPr>
            <a:grpSpLocks noChangeAspect="true"/>
          </p:cNvGrpSpPr>
          <p:nvPr/>
        </p:nvGrpSpPr>
        <p:grpSpPr>
          <a:xfrm rot="0">
            <a:off x="10042840" y="4248659"/>
            <a:ext cx="1919210" cy="1919202"/>
            <a:chOff x="0" y="0"/>
            <a:chExt cx="6350000" cy="6349975"/>
          </a:xfrm>
        </p:grpSpPr>
        <p:sp>
          <p:nvSpPr>
            <p:cNvPr name="Freeform 110" id="1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30426" t="-282115" r="-291228" b="-9127"/>
              </a:stretch>
            </a:blipFill>
          </p:spPr>
        </p:sp>
      </p:grpSp>
      <p:grpSp>
        <p:nvGrpSpPr>
          <p:cNvPr name="Group 111" id="111"/>
          <p:cNvGrpSpPr>
            <a:grpSpLocks noChangeAspect="true"/>
          </p:cNvGrpSpPr>
          <p:nvPr/>
        </p:nvGrpSpPr>
        <p:grpSpPr>
          <a:xfrm rot="0">
            <a:off x="9939876" y="4136311"/>
            <a:ext cx="2112108" cy="2112100"/>
            <a:chOff x="0" y="0"/>
            <a:chExt cx="6350000" cy="6349975"/>
          </a:xfrm>
        </p:grpSpPr>
        <p:sp>
          <p:nvSpPr>
            <p:cNvPr name="Freeform 112" id="1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name="Group 113" id="113"/>
          <p:cNvGrpSpPr>
            <a:grpSpLocks noChangeAspect="true"/>
          </p:cNvGrpSpPr>
          <p:nvPr/>
        </p:nvGrpSpPr>
        <p:grpSpPr>
          <a:xfrm rot="0">
            <a:off x="10017099" y="4207020"/>
            <a:ext cx="1970691" cy="1970684"/>
            <a:chOff x="0" y="0"/>
            <a:chExt cx="6350000" cy="6349975"/>
          </a:xfrm>
        </p:grpSpPr>
        <p:sp>
          <p:nvSpPr>
            <p:cNvPr name="Freeform 114" id="1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15" id="115"/>
          <p:cNvGrpSpPr>
            <a:grpSpLocks noChangeAspect="true"/>
          </p:cNvGrpSpPr>
          <p:nvPr/>
        </p:nvGrpSpPr>
        <p:grpSpPr>
          <a:xfrm rot="0">
            <a:off x="10050523" y="4207020"/>
            <a:ext cx="1919210" cy="1919202"/>
            <a:chOff x="0" y="0"/>
            <a:chExt cx="6350000" cy="6349975"/>
          </a:xfrm>
        </p:grpSpPr>
        <p:sp>
          <p:nvSpPr>
            <p:cNvPr name="Freeform 116" id="1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258997" r="-158526" b="-5483"/>
              </a:stretch>
            </a:blipFill>
          </p:spPr>
        </p:sp>
      </p:grpSp>
      <p:sp>
        <p:nvSpPr>
          <p:cNvPr name="TextBox 117" id="117"/>
          <p:cNvSpPr txBox="true"/>
          <p:nvPr/>
        </p:nvSpPr>
        <p:spPr>
          <a:xfrm rot="-142857">
            <a:off x="9602805" y="3535926"/>
            <a:ext cx="2707891" cy="1148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67"/>
              </a:lnSpc>
            </a:pPr>
            <a:r>
              <a:rPr lang="en-US" sz="2976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Neumáticos </a:t>
            </a:r>
            <a:r>
              <a:rPr lang="en-US" b="true" sz="2976" i="true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12"</a:t>
            </a:r>
          </a:p>
        </p:txBody>
      </p:sp>
      <p:sp>
        <p:nvSpPr>
          <p:cNvPr name="TextBox 118" id="118"/>
          <p:cNvSpPr txBox="true"/>
          <p:nvPr/>
        </p:nvSpPr>
        <p:spPr>
          <a:xfrm rot="0">
            <a:off x="15632249" y="2298827"/>
            <a:ext cx="1957462" cy="44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SKU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SG27-443</a:t>
            </a:r>
          </a:p>
          <a:p>
            <a:pPr algn="r">
              <a:lnSpc>
                <a:spcPts val="1703"/>
              </a:lnSpc>
            </a:pPr>
            <a:r>
              <a:rPr lang="en-US" sz="152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EAN</a:t>
            </a:r>
            <a:r>
              <a:rPr lang="en-US" sz="15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: 8435089037715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t="0" r="-3571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2896692" y="4374723"/>
            <a:ext cx="9709720" cy="12808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4314170" y="2564607"/>
            <a:ext cx="2006651" cy="137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81"/>
              </a:lnSpc>
            </a:pPr>
            <a:r>
              <a:rPr lang="en-US" sz="10491" i="true">
                <a:solidFill>
                  <a:srgbClr val="FFFFFF"/>
                </a:solidFill>
                <a:latin typeface="League Gothic Italics"/>
                <a:ea typeface="League Gothic Italics"/>
                <a:cs typeface="League Gothic Italics"/>
                <a:sym typeface="League Gothic Italics"/>
              </a:rPr>
              <a:t>SERIE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409629" y="5018200"/>
            <a:ext cx="7615106" cy="2335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331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Smartgyro </a:t>
            </a:r>
            <a:r>
              <a:rPr lang="en-US" sz="3310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Z-ONE  Gray</a:t>
            </a:r>
          </a:p>
          <a:p>
            <a:pPr algn="l">
              <a:lnSpc>
                <a:spcPts val="4635"/>
              </a:lnSpc>
            </a:pPr>
            <a:r>
              <a:rPr lang="en-US" sz="331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Smartgyro</a:t>
            </a:r>
            <a:r>
              <a:rPr lang="en-US" sz="3310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Z-ONE  Blue</a:t>
            </a:r>
          </a:p>
          <a:p>
            <a:pPr algn="l">
              <a:lnSpc>
                <a:spcPts val="4635"/>
              </a:lnSpc>
            </a:pPr>
            <a:r>
              <a:rPr lang="en-US" sz="331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Smartgyro</a:t>
            </a:r>
            <a:r>
              <a:rPr lang="en-US" sz="3310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Crossover Dual Max</a:t>
            </a:r>
          </a:p>
          <a:p>
            <a:pPr algn="l">
              <a:lnSpc>
                <a:spcPts val="4635"/>
              </a:lnSpc>
            </a:pPr>
            <a:r>
              <a:rPr lang="en-US" sz="331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Smartgyro</a:t>
            </a:r>
            <a:r>
              <a:rPr lang="en-US" sz="3310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Crossover Dual Max  LR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871588" y="3548332"/>
            <a:ext cx="1678400" cy="167840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91B8">
                <a:alpha val="6274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984870" y="3661614"/>
            <a:ext cx="1451836" cy="145183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91B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2498742" y="3865297"/>
            <a:ext cx="397950" cy="923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4"/>
              </a:lnSpc>
            </a:pPr>
            <a:r>
              <a:rPr lang="en-US" sz="548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6219408" y="3142694"/>
            <a:ext cx="933867" cy="827351"/>
          </a:xfrm>
          <a:custGeom>
            <a:avLst/>
            <a:gdLst/>
            <a:ahLst/>
            <a:cxnLst/>
            <a:rect r="r" b="b" t="t" l="l"/>
            <a:pathLst>
              <a:path h="827351" w="933867">
                <a:moveTo>
                  <a:pt x="0" y="0"/>
                </a:moveTo>
                <a:lnTo>
                  <a:pt x="933867" y="0"/>
                </a:lnTo>
                <a:lnTo>
                  <a:pt x="933867" y="827352"/>
                </a:lnTo>
                <a:lnTo>
                  <a:pt x="0" y="8273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969289" y="5295872"/>
            <a:ext cx="381486" cy="337974"/>
          </a:xfrm>
          <a:custGeom>
            <a:avLst/>
            <a:gdLst/>
            <a:ahLst/>
            <a:cxnLst/>
            <a:rect r="r" b="b" t="t" l="l"/>
            <a:pathLst>
              <a:path h="337974" w="381486">
                <a:moveTo>
                  <a:pt x="0" y="0"/>
                </a:moveTo>
                <a:lnTo>
                  <a:pt x="381486" y="0"/>
                </a:lnTo>
                <a:lnTo>
                  <a:pt x="381486" y="337974"/>
                </a:lnTo>
                <a:lnTo>
                  <a:pt x="0" y="337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969289" y="5882908"/>
            <a:ext cx="381486" cy="337974"/>
          </a:xfrm>
          <a:custGeom>
            <a:avLst/>
            <a:gdLst/>
            <a:ahLst/>
            <a:cxnLst/>
            <a:rect r="r" b="b" t="t" l="l"/>
            <a:pathLst>
              <a:path h="337974" w="381486">
                <a:moveTo>
                  <a:pt x="0" y="0"/>
                </a:moveTo>
                <a:lnTo>
                  <a:pt x="381486" y="0"/>
                </a:lnTo>
                <a:lnTo>
                  <a:pt x="381486" y="337974"/>
                </a:lnTo>
                <a:lnTo>
                  <a:pt x="0" y="337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925873" y="6427431"/>
            <a:ext cx="381486" cy="337974"/>
          </a:xfrm>
          <a:custGeom>
            <a:avLst/>
            <a:gdLst/>
            <a:ahLst/>
            <a:cxnLst/>
            <a:rect r="r" b="b" t="t" l="l"/>
            <a:pathLst>
              <a:path h="337974" w="381486">
                <a:moveTo>
                  <a:pt x="0" y="0"/>
                </a:moveTo>
                <a:lnTo>
                  <a:pt x="381486" y="0"/>
                </a:lnTo>
                <a:lnTo>
                  <a:pt x="381486" y="337974"/>
                </a:lnTo>
                <a:lnTo>
                  <a:pt x="0" y="337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897298" y="7133092"/>
            <a:ext cx="381486" cy="337974"/>
          </a:xfrm>
          <a:custGeom>
            <a:avLst/>
            <a:gdLst/>
            <a:ahLst/>
            <a:cxnLst/>
            <a:rect r="r" b="b" t="t" l="l"/>
            <a:pathLst>
              <a:path h="337974" w="381486">
                <a:moveTo>
                  <a:pt x="0" y="0"/>
                </a:moveTo>
                <a:lnTo>
                  <a:pt x="381486" y="0"/>
                </a:lnTo>
                <a:lnTo>
                  <a:pt x="381486" y="337975"/>
                </a:lnTo>
                <a:lnTo>
                  <a:pt x="0" y="337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4461755" y="6247128"/>
            <a:ext cx="2485978" cy="2485978"/>
            <a:chOff x="0" y="0"/>
            <a:chExt cx="3314637" cy="3314637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314637" cy="3314637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60000"/>
                    </a:srgbClr>
                  </a:gs>
                  <a:gs pos="100000">
                    <a:srgbClr val="FF914D">
                      <a:alpha val="60000"/>
                    </a:srgbClr>
                  </a:gs>
                </a:gsLst>
                <a:lin ang="0"/>
              </a:gra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00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298703" y="327610"/>
              <a:ext cx="2717232" cy="2659418"/>
              <a:chOff x="0" y="0"/>
              <a:chExt cx="812800" cy="795506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795506"/>
              </a:xfrm>
              <a:custGeom>
                <a:avLst/>
                <a:gdLst/>
                <a:ahLst/>
                <a:cxnLst/>
                <a:rect r="r" b="b" t="t" l="l"/>
                <a:pathLst>
                  <a:path h="795506" w="812800">
                    <a:moveTo>
                      <a:pt x="406400" y="0"/>
                    </a:moveTo>
                    <a:cubicBezTo>
                      <a:pt x="181951" y="0"/>
                      <a:pt x="0" y="178080"/>
                      <a:pt x="0" y="397753"/>
                    </a:cubicBezTo>
                    <a:cubicBezTo>
                      <a:pt x="0" y="617426"/>
                      <a:pt x="181951" y="795506"/>
                      <a:pt x="406400" y="795506"/>
                    </a:cubicBezTo>
                    <a:cubicBezTo>
                      <a:pt x="630849" y="795506"/>
                      <a:pt x="812800" y="617426"/>
                      <a:pt x="812800" y="397753"/>
                    </a:cubicBezTo>
                    <a:cubicBezTo>
                      <a:pt x="812800" y="178080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76200" y="17429"/>
                <a:ext cx="660400" cy="70349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550"/>
                  </a:lnSpc>
                </a:pPr>
              </a:p>
            </p:txBody>
          </p:sp>
        </p:grpSp>
      </p:grpSp>
      <p:grpSp>
        <p:nvGrpSpPr>
          <p:cNvPr name="Group 25" id="25"/>
          <p:cNvGrpSpPr/>
          <p:nvPr/>
        </p:nvGrpSpPr>
        <p:grpSpPr>
          <a:xfrm rot="0">
            <a:off x="14803198" y="6596418"/>
            <a:ext cx="1803093" cy="1803093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7" id="27"/>
          <p:cNvGrpSpPr/>
          <p:nvPr/>
        </p:nvGrpSpPr>
        <p:grpSpPr>
          <a:xfrm rot="0">
            <a:off x="14803198" y="6583024"/>
            <a:ext cx="1814186" cy="1814186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0864" t="0" r="-57129" b="0"/>
              </a:stretch>
            </a:blipFill>
          </p:spPr>
        </p:sp>
      </p:grpSp>
      <p:sp>
        <p:nvSpPr>
          <p:cNvPr name="TextBox 29" id="29"/>
          <p:cNvSpPr txBox="true"/>
          <p:nvPr/>
        </p:nvSpPr>
        <p:spPr>
          <a:xfrm rot="0">
            <a:off x="14175736" y="5105686"/>
            <a:ext cx="2989234" cy="417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2686">
                <a:solidFill>
                  <a:srgbClr val="FDFDFD"/>
                </a:solidFill>
                <a:latin typeface="Poppins Light"/>
                <a:ea typeface="Poppins Light"/>
                <a:cs typeface="Poppins Light"/>
                <a:sym typeface="Poppins Light"/>
              </a:rPr>
              <a:t>Última tecnología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389771" y="5519122"/>
            <a:ext cx="2391033" cy="532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b="true" sz="3704" i="true" spc="-377">
                <a:solidFill>
                  <a:srgbClr val="FF575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CORE INSIDE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14530549" y="8055932"/>
            <a:ext cx="1314479" cy="1314479"/>
            <a:chOff x="0" y="0"/>
            <a:chExt cx="1752639" cy="1752639"/>
          </a:xfrm>
        </p:grpSpPr>
        <p:grpSp>
          <p:nvGrpSpPr>
            <p:cNvPr name="Group 32" id="32"/>
            <p:cNvGrpSpPr/>
            <p:nvPr/>
          </p:nvGrpSpPr>
          <p:grpSpPr>
            <a:xfrm rot="0">
              <a:off x="0" y="0"/>
              <a:ext cx="1752639" cy="1752639"/>
              <a:chOff x="0" y="0"/>
              <a:chExt cx="812800" cy="8128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60000"/>
                    </a:srgbClr>
                  </a:gs>
                  <a:gs pos="100000">
                    <a:srgbClr val="FF914D">
                      <a:alpha val="60000"/>
                    </a:srgbClr>
                  </a:gs>
                </a:gsLst>
                <a:lin ang="0"/>
              </a:gra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9"/>
                  </a:lnSpc>
                </a:pPr>
              </a:p>
            </p:txBody>
          </p:sp>
        </p:grpSp>
        <p:grpSp>
          <p:nvGrpSpPr>
            <p:cNvPr name="Group 35" id="35"/>
            <p:cNvGrpSpPr/>
            <p:nvPr/>
          </p:nvGrpSpPr>
          <p:grpSpPr>
            <a:xfrm rot="0">
              <a:off x="157941" y="173226"/>
              <a:ext cx="1436756" cy="1406187"/>
              <a:chOff x="0" y="0"/>
              <a:chExt cx="812800" cy="795506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12800" cy="795506"/>
              </a:xfrm>
              <a:custGeom>
                <a:avLst/>
                <a:gdLst/>
                <a:ahLst/>
                <a:cxnLst/>
                <a:rect r="r" b="b" t="t" l="l"/>
                <a:pathLst>
                  <a:path h="795506" w="812800">
                    <a:moveTo>
                      <a:pt x="406400" y="0"/>
                    </a:moveTo>
                    <a:cubicBezTo>
                      <a:pt x="181951" y="0"/>
                      <a:pt x="0" y="178080"/>
                      <a:pt x="0" y="397753"/>
                    </a:cubicBezTo>
                    <a:cubicBezTo>
                      <a:pt x="0" y="617426"/>
                      <a:pt x="181951" y="795506"/>
                      <a:pt x="406400" y="795506"/>
                    </a:cubicBezTo>
                    <a:cubicBezTo>
                      <a:pt x="630849" y="795506"/>
                      <a:pt x="812800" y="617426"/>
                      <a:pt x="812800" y="397753"/>
                    </a:cubicBezTo>
                    <a:cubicBezTo>
                      <a:pt x="812800" y="178080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76200" y="17429"/>
                <a:ext cx="660400" cy="70349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550"/>
                  </a:lnSpc>
                </a:pPr>
              </a:p>
            </p:txBody>
          </p:sp>
        </p:grpSp>
      </p:grpSp>
      <p:grpSp>
        <p:nvGrpSpPr>
          <p:cNvPr name="Group 38" id="38"/>
          <p:cNvGrpSpPr/>
          <p:nvPr/>
        </p:nvGrpSpPr>
        <p:grpSpPr>
          <a:xfrm rot="0">
            <a:off x="14711089" y="8240622"/>
            <a:ext cx="953399" cy="953399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0" id="40"/>
          <p:cNvGrpSpPr/>
          <p:nvPr/>
        </p:nvGrpSpPr>
        <p:grpSpPr>
          <a:xfrm rot="0">
            <a:off x="14711089" y="8233539"/>
            <a:ext cx="959264" cy="959264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2" id="42"/>
          <p:cNvGrpSpPr/>
          <p:nvPr/>
        </p:nvGrpSpPr>
        <p:grpSpPr>
          <a:xfrm rot="0">
            <a:off x="15622590" y="8055932"/>
            <a:ext cx="1314479" cy="1314479"/>
            <a:chOff x="0" y="0"/>
            <a:chExt cx="1752639" cy="1752639"/>
          </a:xfrm>
        </p:grpSpPr>
        <p:grpSp>
          <p:nvGrpSpPr>
            <p:cNvPr name="Group 43" id="43"/>
            <p:cNvGrpSpPr/>
            <p:nvPr/>
          </p:nvGrpSpPr>
          <p:grpSpPr>
            <a:xfrm rot="0">
              <a:off x="0" y="0"/>
              <a:ext cx="1752639" cy="1752639"/>
              <a:chOff x="0" y="0"/>
              <a:chExt cx="812800" cy="8128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60000"/>
                    </a:srgbClr>
                  </a:gs>
                  <a:gs pos="100000">
                    <a:srgbClr val="FF914D">
                      <a:alpha val="60000"/>
                    </a:srgbClr>
                  </a:gs>
                </a:gsLst>
                <a:lin ang="0"/>
              </a:gra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299"/>
                  </a:lnSpc>
                </a:pP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0">
              <a:off x="157941" y="173226"/>
              <a:ext cx="1436756" cy="1406187"/>
              <a:chOff x="0" y="0"/>
              <a:chExt cx="812800" cy="795506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812800" cy="795506"/>
              </a:xfrm>
              <a:custGeom>
                <a:avLst/>
                <a:gdLst/>
                <a:ahLst/>
                <a:cxnLst/>
                <a:rect r="r" b="b" t="t" l="l"/>
                <a:pathLst>
                  <a:path h="795506" w="812800">
                    <a:moveTo>
                      <a:pt x="406400" y="0"/>
                    </a:moveTo>
                    <a:cubicBezTo>
                      <a:pt x="181951" y="0"/>
                      <a:pt x="0" y="178080"/>
                      <a:pt x="0" y="397753"/>
                    </a:cubicBezTo>
                    <a:cubicBezTo>
                      <a:pt x="0" y="617426"/>
                      <a:pt x="181951" y="795506"/>
                      <a:pt x="406400" y="795506"/>
                    </a:cubicBezTo>
                    <a:cubicBezTo>
                      <a:pt x="630849" y="795506"/>
                      <a:pt x="812800" y="617426"/>
                      <a:pt x="812800" y="397753"/>
                    </a:cubicBezTo>
                    <a:cubicBezTo>
                      <a:pt x="812800" y="178080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FF3131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76200" y="17429"/>
                <a:ext cx="660400" cy="703499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2550"/>
                  </a:lnSpc>
                </a:pPr>
              </a:p>
            </p:txBody>
          </p:sp>
        </p:grpSp>
      </p:grpSp>
      <p:grpSp>
        <p:nvGrpSpPr>
          <p:cNvPr name="Group 49" id="49"/>
          <p:cNvGrpSpPr/>
          <p:nvPr/>
        </p:nvGrpSpPr>
        <p:grpSpPr>
          <a:xfrm rot="0">
            <a:off x="15803131" y="8240622"/>
            <a:ext cx="953399" cy="953399"/>
            <a:chOff x="0" y="0"/>
            <a:chExt cx="812800" cy="8128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1" id="51"/>
          <p:cNvGrpSpPr/>
          <p:nvPr/>
        </p:nvGrpSpPr>
        <p:grpSpPr>
          <a:xfrm rot="0">
            <a:off x="15803131" y="8233539"/>
            <a:ext cx="959264" cy="959264"/>
            <a:chOff x="0" y="0"/>
            <a:chExt cx="812800" cy="81280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53" id="53"/>
          <p:cNvSpPr/>
          <p:nvPr/>
        </p:nvSpPr>
        <p:spPr>
          <a:xfrm flipH="false" flipV="false" rot="0">
            <a:off x="13832939" y="7497964"/>
            <a:ext cx="2586069" cy="1969404"/>
          </a:xfrm>
          <a:custGeom>
            <a:avLst/>
            <a:gdLst/>
            <a:ahLst/>
            <a:cxnLst/>
            <a:rect r="r" b="b" t="t" l="l"/>
            <a:pathLst>
              <a:path h="1969404" w="2586069">
                <a:moveTo>
                  <a:pt x="0" y="0"/>
                </a:moveTo>
                <a:lnTo>
                  <a:pt x="2586070" y="0"/>
                </a:lnTo>
                <a:lnTo>
                  <a:pt x="2586070" y="1969404"/>
                </a:lnTo>
                <a:lnTo>
                  <a:pt x="0" y="1969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69" t="0" r="-769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4986208" y="7497964"/>
            <a:ext cx="2601433" cy="1951075"/>
          </a:xfrm>
          <a:custGeom>
            <a:avLst/>
            <a:gdLst/>
            <a:ahLst/>
            <a:cxnLst/>
            <a:rect r="r" b="b" t="t" l="l"/>
            <a:pathLst>
              <a:path h="1951075" w="2601433">
                <a:moveTo>
                  <a:pt x="0" y="0"/>
                </a:moveTo>
                <a:lnTo>
                  <a:pt x="2601434" y="0"/>
                </a:lnTo>
                <a:lnTo>
                  <a:pt x="2601434" y="1951075"/>
                </a:lnTo>
                <a:lnTo>
                  <a:pt x="0" y="1951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DAGcclT7L-o</dc:identifier>
  <dcterms:modified xsi:type="dcterms:W3CDTF">2011-08-01T06:04:30Z</dcterms:modified>
  <cp:revision>1</cp:revision>
  <dc:title>ROADMAP SMARTGYRO 2025 (act)</dc:title>
</cp:coreProperties>
</file>